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74" r:id="rId3"/>
    <p:sldId id="368" r:id="rId4"/>
    <p:sldId id="371" r:id="rId5"/>
    <p:sldId id="381" r:id="rId6"/>
    <p:sldId id="382" r:id="rId7"/>
    <p:sldId id="439" r:id="rId8"/>
    <p:sldId id="415" r:id="rId9"/>
    <p:sldId id="393" r:id="rId10"/>
    <p:sldId id="343" r:id="rId11"/>
    <p:sldId id="403" r:id="rId12"/>
    <p:sldId id="396" r:id="rId13"/>
    <p:sldId id="388" r:id="rId14"/>
    <p:sldId id="278" r:id="rId15"/>
    <p:sldId id="423" r:id="rId16"/>
    <p:sldId id="425" r:id="rId17"/>
    <p:sldId id="468" r:id="rId18"/>
    <p:sldId id="469" r:id="rId19"/>
    <p:sldId id="426" r:id="rId20"/>
    <p:sldId id="454" r:id="rId21"/>
    <p:sldId id="463" r:id="rId22"/>
    <p:sldId id="427" r:id="rId23"/>
    <p:sldId id="453" r:id="rId24"/>
    <p:sldId id="459" r:id="rId25"/>
    <p:sldId id="460" r:id="rId26"/>
    <p:sldId id="451" r:id="rId27"/>
    <p:sldId id="416" r:id="rId28"/>
    <p:sldId id="461" r:id="rId29"/>
    <p:sldId id="417" r:id="rId30"/>
    <p:sldId id="407" r:id="rId31"/>
    <p:sldId id="409" r:id="rId32"/>
    <p:sldId id="411" r:id="rId33"/>
    <p:sldId id="464" r:id="rId34"/>
    <p:sldId id="349" r:id="rId35"/>
    <p:sldId id="350" r:id="rId36"/>
    <p:sldId id="270" r:id="rId37"/>
    <p:sldId id="273" r:id="rId38"/>
    <p:sldId id="296" r:id="rId39"/>
    <p:sldId id="363" r:id="rId40"/>
    <p:sldId id="365" r:id="rId41"/>
    <p:sldId id="362" r:id="rId42"/>
    <p:sldId id="268" r:id="rId43"/>
    <p:sldId id="364" r:id="rId44"/>
    <p:sldId id="467" r:id="rId45"/>
    <p:sldId id="399" r:id="rId46"/>
    <p:sldId id="402" r:id="rId47"/>
    <p:sldId id="400" r:id="rId48"/>
    <p:sldId id="274" r:id="rId49"/>
    <p:sldId id="283" r:id="rId50"/>
    <p:sldId id="301" r:id="rId51"/>
    <p:sldId id="302" r:id="rId52"/>
    <p:sldId id="299" r:id="rId53"/>
    <p:sldId id="297" r:id="rId54"/>
    <p:sldId id="303" r:id="rId55"/>
    <p:sldId id="357" r:id="rId56"/>
    <p:sldId id="361" r:id="rId57"/>
    <p:sldId id="358" r:id="rId58"/>
    <p:sldId id="359"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7529" autoAdjust="0"/>
  </p:normalViewPr>
  <p:slideViewPr>
    <p:cSldViewPr>
      <p:cViewPr varScale="1">
        <p:scale>
          <a:sx n="78" d="100"/>
          <a:sy n="78" d="100"/>
        </p:scale>
        <p:origin x="-2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GB"/>
          </a:p>
        </p:txBody>
      </p:sp>
      <p:sp>
        <p:nvSpPr>
          <p:cNvPr id="2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GB"/>
          </a:p>
        </p:txBody>
      </p:sp>
      <p:sp>
        <p:nvSpPr>
          <p:cNvPr id="2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GB"/>
          </a:p>
        </p:txBody>
      </p:sp>
      <p:sp>
        <p:nvSpPr>
          <p:cNvPr id="2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0BFDF7-CFC5-41E4-8F2F-1033D0576B78}"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736FD6-ADEF-4BC4-A808-E492447CA460}"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64009A4-AA1E-4650-89CF-B3F60048FA7A}" type="slidenum">
              <a:rPr lang="en-GB" smtClean="0"/>
              <a:pPr/>
              <a:t>1</a:t>
            </a:fld>
            <a:endParaRPr lang="en-GB"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eaLnBrk="1" hangingPunct="1"/>
            <a:endParaRPr lang="en-GB" smtClean="0"/>
          </a:p>
        </p:txBody>
      </p:sp>
      <p:sp>
        <p:nvSpPr>
          <p:cNvPr id="57347" name="Slide Number Placeholder 3"/>
          <p:cNvSpPr>
            <a:spLocks noGrp="1"/>
          </p:cNvSpPr>
          <p:nvPr>
            <p:ph type="sldNum" sz="quarter" idx="5"/>
          </p:nvPr>
        </p:nvSpPr>
        <p:spPr>
          <a:noFill/>
        </p:spPr>
        <p:txBody>
          <a:bodyPr/>
          <a:lstStyle/>
          <a:p>
            <a:fld id="{4A23AF58-6983-4CC0-9CF0-C9B7A756A4DF}" type="slidenum">
              <a:rPr lang="en-GB" smtClean="0"/>
              <a:pPr/>
              <a:t>40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8F5885-247A-420D-8B6D-88FC8C1DE691}"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DDAC35-32D2-46CD-8E7F-1B44C520EB38}"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9B3331-EACF-4FE4-BA1C-9F9AB2925CE2}"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90670F4-AE3A-4D9C-B11B-998B0BF320A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39519C-FAF3-4361-BE17-116AAF0AE831}"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1BAC7A-544C-41DD-B2B9-E59AAEBAFA3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3D27075-036B-407F-946D-941E14B768EF}"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9D96AF-21B6-42C3-9201-4B9973503EA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AC1DE2-90E8-4B7A-BBD2-E7F887FC123C}"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DA25086-0FEF-457D-89A5-DBC02704457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1D6E6E-9A4A-4895-B002-5E15F928AC3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25A33BB-4EC9-48A1-9189-7229AB57A15C}" type="slidenum">
              <a:rPr lang="en-GB"/>
              <a:pPr>
                <a:defRPr/>
              </a:pPr>
              <a:t>‹#›</a:t>
            </a:fld>
            <a:endParaRPr lang="en-GB" dirty="0"/>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57200" y="533400"/>
            <a:ext cx="7772400" cy="1470025"/>
          </a:xfrm>
        </p:spPr>
        <p:txBody>
          <a:bodyPr/>
          <a:lstStyle/>
          <a:p>
            <a:pPr eaLnBrk="1" hangingPunct="1"/>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Who Are We?</a:t>
            </a:r>
            <a:br>
              <a:rPr lang="en-GB" smtClean="0"/>
            </a:br>
            <a:r>
              <a:rPr lang="en-GB" smtClean="0"/>
              <a:t/>
            </a:r>
            <a:br>
              <a:rPr lang="en-GB" smtClean="0"/>
            </a:br>
            <a:r>
              <a:rPr lang="en-GB" smtClean="0"/>
              <a:t>Attachment and the Essence of Being</a:t>
            </a:r>
            <a:br>
              <a:rPr lang="en-GB" smtClean="0"/>
            </a:br>
            <a:r>
              <a:rPr lang="en-GB" smtClean="0"/>
              <a:t/>
            </a:r>
            <a:br>
              <a:rPr lang="en-GB" smtClean="0"/>
            </a:br>
            <a:r>
              <a:rPr lang="en-GB" smtClean="0"/>
              <a:t>Dr Paul Holmes</a:t>
            </a:r>
            <a:br>
              <a:rPr lang="en-GB" smtClean="0"/>
            </a:br>
            <a:r>
              <a:rPr lang="en-GB" smtClean="0"/>
              <a:t/>
            </a:r>
            <a:br>
              <a:rPr lang="en-GB" smtClean="0"/>
            </a:br>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t/>
            </a:r>
            <a:br>
              <a:rPr lang="en-GB" smtClean="0"/>
            </a:br>
            <a:endParaRPr lang="en-GB" smtClean="0"/>
          </a:p>
        </p:txBody>
      </p:sp>
      <p:sp>
        <p:nvSpPr>
          <p:cNvPr id="25602" name="Content Placeholder 2"/>
          <p:cNvSpPr>
            <a:spLocks noGrp="1"/>
          </p:cNvSpPr>
          <p:nvPr>
            <p:ph idx="1"/>
          </p:nvPr>
        </p:nvSpPr>
        <p:spPr/>
        <p:txBody>
          <a:bodyPr/>
          <a:lstStyle/>
          <a:p>
            <a:pPr eaLnBrk="1" hangingPunct="1"/>
            <a:r>
              <a:rPr lang="en-GB" smtClean="0"/>
              <a:t>Danger (and avoiding it) is the primary organiser of human behaviour</a:t>
            </a:r>
          </a:p>
          <a:p>
            <a:pPr eaLnBrk="1" hangingPunct="1"/>
            <a:r>
              <a:rPr lang="en-GB" smtClean="0"/>
              <a:t>An infant in danger needs to gain proximity to a source of safety and protection– its ‘secure base’</a:t>
            </a:r>
          </a:p>
          <a:p>
            <a:pPr eaLnBrk="1" hangingPunct="1"/>
            <a:r>
              <a:rPr lang="en-GB" smtClean="0"/>
              <a:t>This need applies to many animals including man</a:t>
            </a:r>
          </a:p>
          <a:p>
            <a:pPr eaLnBrk="1" hangingPunct="1">
              <a:buFontTx/>
              <a:buNone/>
            </a:pPr>
            <a:endParaRPr lang="en-GB"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Konrad Lorenz</a:t>
            </a:r>
          </a:p>
        </p:txBody>
      </p:sp>
      <p:sp>
        <p:nvSpPr>
          <p:cNvPr id="26626"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26627" name="Picture 2" descr="C:\Users\paul holmes\Pictures\lorenz-2.jpg"/>
          <p:cNvPicPr>
            <a:picLocks noChangeAspect="1" noChangeArrowheads="1"/>
          </p:cNvPicPr>
          <p:nvPr/>
        </p:nvPicPr>
        <p:blipFill>
          <a:blip r:embed="rId2"/>
          <a:srcRect/>
          <a:stretch>
            <a:fillRect/>
          </a:stretch>
        </p:blipFill>
        <p:spPr bwMode="auto">
          <a:xfrm>
            <a:off x="228600" y="1187450"/>
            <a:ext cx="8686800" cy="567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Content Placeholder 2"/>
          <p:cNvSpPr>
            <a:spLocks noGrp="1"/>
          </p:cNvSpPr>
          <p:nvPr>
            <p:ph idx="4294967295"/>
          </p:nvPr>
        </p:nvSpPr>
        <p:spPr>
          <a:xfrm>
            <a:off x="0" y="1600200"/>
            <a:ext cx="8229600" cy="4525963"/>
          </a:xfrm>
        </p:spPr>
        <p:txBody>
          <a:bodyPr/>
          <a:lstStyle/>
          <a:p>
            <a:pPr eaLnBrk="1" hangingPunct="1"/>
            <a:r>
              <a:rPr lang="en-GB" smtClean="0"/>
              <a:t>An infant develops attachment strategies in order to stay safe</a:t>
            </a:r>
          </a:p>
          <a:p>
            <a:pPr eaLnBrk="1" hangingPunct="1"/>
            <a:r>
              <a:rPr lang="en-GB" smtClean="0"/>
              <a:t>These attachment strategies underpin a child’s psychological development from infancy and explain some aspects of the development of the personality</a:t>
            </a:r>
          </a:p>
          <a:p>
            <a:pPr eaLnBrk="1" hangingPunct="1"/>
            <a:r>
              <a:rPr lang="en-GB" smtClean="0"/>
              <a:t>Subsequent life experiences (such as loss and trauma) also impact on attachment styles and personality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Effect transition="in" filter="fade">
                                      <p:cBhvr>
                                        <p:cTn id="7" dur="2000"/>
                                        <p:tgtEl>
                                          <p:spTgt spid="276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9">
                                            <p:txEl>
                                              <p:pRg st="1" end="1"/>
                                            </p:txEl>
                                          </p:spTgt>
                                        </p:tgtEl>
                                        <p:attrNameLst>
                                          <p:attrName>style.visibility</p:attrName>
                                        </p:attrNameLst>
                                      </p:cBhvr>
                                      <p:to>
                                        <p:strVal val="visible"/>
                                      </p:to>
                                    </p:set>
                                    <p:animEffect transition="in" filter="fade">
                                      <p:cBhvr>
                                        <p:cTn id="12" dur="2000"/>
                                        <p:tgtEl>
                                          <p:spTgt spid="276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49">
                                            <p:txEl>
                                              <p:pRg st="2" end="2"/>
                                            </p:txEl>
                                          </p:spTgt>
                                        </p:tgtEl>
                                        <p:attrNameLst>
                                          <p:attrName>style.visibility</p:attrName>
                                        </p:attrNameLst>
                                      </p:cBhvr>
                                      <p:to>
                                        <p:strVal val="visible"/>
                                      </p:to>
                                    </p:set>
                                    <p:animEffect transition="in" filter="fade">
                                      <p:cBhvr>
                                        <p:cTn id="17" dur="2000"/>
                                        <p:tgtEl>
                                          <p:spTgt spid="276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Content Placeholder 2"/>
          <p:cNvSpPr>
            <a:spLocks noGrp="1"/>
          </p:cNvSpPr>
          <p:nvPr>
            <p:ph idx="4294967295"/>
          </p:nvPr>
        </p:nvSpPr>
        <p:spPr>
          <a:xfrm>
            <a:off x="0" y="1600200"/>
            <a:ext cx="8229600" cy="4525963"/>
          </a:xfrm>
        </p:spPr>
        <p:txBody>
          <a:bodyPr/>
          <a:lstStyle/>
          <a:p>
            <a:pPr eaLnBrk="1" hangingPunct="1"/>
            <a:r>
              <a:rPr lang="en-GB" smtClean="0"/>
              <a:t>Child seeks proximity to its caretaker  or ‘secure base’</a:t>
            </a:r>
          </a:p>
          <a:p>
            <a:pPr eaLnBrk="1" hangingPunct="1"/>
            <a:r>
              <a:rPr lang="en-GB" smtClean="0"/>
              <a:t>The attachment strategies used by an infant to achieve this will be strongly influenced by the style of care provided by the parent / carer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Effect transition="in" filter="fade">
                                      <p:cBhvr>
                                        <p:cTn id="7" dur="2000"/>
                                        <p:tgtEl>
                                          <p:spTgt spid="286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3">
                                            <p:txEl>
                                              <p:pRg st="1" end="1"/>
                                            </p:txEl>
                                          </p:spTgt>
                                        </p:tgtEl>
                                        <p:attrNameLst>
                                          <p:attrName>style.visibility</p:attrName>
                                        </p:attrNameLst>
                                      </p:cBhvr>
                                      <p:to>
                                        <p:strVal val="visible"/>
                                      </p:to>
                                    </p:set>
                                    <p:animEffect transition="in" filter="fade">
                                      <p:cBhvr>
                                        <p:cTn id="12" dur="2000"/>
                                        <p:tgtEl>
                                          <p:spTgt spid="286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smtClean="0"/>
              <a:t>Parenting styles</a:t>
            </a:r>
          </a:p>
        </p:txBody>
      </p:sp>
      <p:sp>
        <p:nvSpPr>
          <p:cNvPr id="29698" name="Rectangle 3"/>
          <p:cNvSpPr>
            <a:spLocks noGrp="1" noChangeArrowheads="1"/>
          </p:cNvSpPr>
          <p:nvPr>
            <p:ph type="body" idx="1"/>
          </p:nvPr>
        </p:nvSpPr>
        <p:spPr>
          <a:xfrm>
            <a:off x="0" y="1219200"/>
            <a:ext cx="8229600" cy="4525963"/>
          </a:xfrm>
        </p:spPr>
        <p:txBody>
          <a:bodyPr/>
          <a:lstStyle/>
          <a:p>
            <a:pPr eaLnBrk="1" hangingPunct="1"/>
            <a:endParaRPr lang="en-GB" sz="2400" smtClean="0"/>
          </a:p>
          <a:p>
            <a:pPr eaLnBrk="1" hangingPunct="1">
              <a:buFontTx/>
              <a:buNone/>
            </a:pPr>
            <a:r>
              <a:rPr lang="en-GB" sz="2400" smtClean="0"/>
              <a:t>	</a:t>
            </a:r>
            <a:r>
              <a:rPr lang="en-GB" sz="1600" b="1" smtClean="0"/>
              <a:t>Normative</a:t>
            </a:r>
          </a:p>
          <a:p>
            <a:pPr eaLnBrk="1" hangingPunct="1"/>
            <a:endParaRPr lang="en-GB" sz="1600" b="1" smtClean="0"/>
          </a:p>
          <a:p>
            <a:pPr eaLnBrk="1" hangingPunct="1"/>
            <a:r>
              <a:rPr lang="en-GB" sz="1600" b="1" smtClean="0"/>
              <a:t>B	</a:t>
            </a:r>
            <a:r>
              <a:rPr lang="en-GB" sz="1600" smtClean="0"/>
              <a:t>Carer reliably available  -  emotionally attuned, responds to child’s needs</a:t>
            </a:r>
          </a:p>
          <a:p>
            <a:pPr eaLnBrk="1" hangingPunct="1">
              <a:buFontTx/>
              <a:buNone/>
            </a:pPr>
            <a:endParaRPr lang="en-GB" sz="1600" smtClean="0"/>
          </a:p>
          <a:p>
            <a:pPr eaLnBrk="1" hangingPunct="1"/>
            <a:r>
              <a:rPr lang="en-GB" sz="1600" b="1" smtClean="0"/>
              <a:t>Normative - but less than ‘perfect’ parenting</a:t>
            </a:r>
          </a:p>
          <a:p>
            <a:pPr eaLnBrk="1" hangingPunct="1">
              <a:buFontTx/>
              <a:buNone/>
            </a:pPr>
            <a:r>
              <a:rPr lang="en-GB" sz="1600" b="1" smtClean="0"/>
              <a:t>	A	</a:t>
            </a:r>
            <a:r>
              <a:rPr lang="en-GB" sz="1600" smtClean="0"/>
              <a:t>Care reliably unavailable – no adequate response to child</a:t>
            </a:r>
          </a:p>
          <a:p>
            <a:pPr eaLnBrk="1" hangingPunct="1">
              <a:buFontTx/>
              <a:buNone/>
            </a:pPr>
            <a:r>
              <a:rPr lang="en-GB" sz="1600" b="1" smtClean="0"/>
              <a:t>	C	</a:t>
            </a:r>
            <a:r>
              <a:rPr lang="en-GB" sz="1600" smtClean="0"/>
              <a:t>Carer unreliably available – carer sometimes available – sometimes not</a:t>
            </a:r>
          </a:p>
          <a:p>
            <a:pPr eaLnBrk="1" hangingPunct="1"/>
            <a:endParaRPr lang="en-GB" sz="1600" b="1" smtClean="0"/>
          </a:p>
          <a:p>
            <a:pPr eaLnBrk="1" hangingPunct="1"/>
            <a:r>
              <a:rPr lang="en-GB" sz="1600" b="1" smtClean="0"/>
              <a:t>Non- normative - neglectful / abusive – inadequate parenting</a:t>
            </a:r>
            <a:endParaRPr lang="en-GB" sz="1600" smtClean="0"/>
          </a:p>
          <a:p>
            <a:pPr eaLnBrk="1" hangingPunct="1">
              <a:buFontTx/>
              <a:buNone/>
            </a:pPr>
            <a:r>
              <a:rPr lang="en-GB" sz="1600" b="1" smtClean="0"/>
              <a:t>	A	</a:t>
            </a:r>
            <a:r>
              <a:rPr lang="en-GB" sz="1600" smtClean="0"/>
              <a:t>Care reliably unavailable – no adequate response to child</a:t>
            </a:r>
          </a:p>
          <a:p>
            <a:pPr eaLnBrk="1" hangingPunct="1">
              <a:buFontTx/>
              <a:buNone/>
            </a:pPr>
            <a:r>
              <a:rPr lang="en-GB" sz="1600" b="1" smtClean="0"/>
              <a:t>	C	</a:t>
            </a:r>
            <a:r>
              <a:rPr lang="en-GB" sz="1600" smtClean="0"/>
              <a:t>Carer unreliably available – carer sometimes available – sometimes not</a:t>
            </a:r>
          </a:p>
          <a:p>
            <a:pPr eaLnBrk="1" hangingPunct="1">
              <a:buFontTx/>
              <a:buNone/>
            </a:pPr>
            <a:r>
              <a:rPr lang="en-GB" sz="1600" b="1" smtClean="0"/>
              <a:t>	D	</a:t>
            </a:r>
            <a:r>
              <a:rPr lang="en-GB" sz="1600" smtClean="0"/>
              <a:t>Carer absent (significant neglect), abusive, violent or very unpredictable</a:t>
            </a:r>
            <a:r>
              <a:rPr lang="en-GB" smtClean="0"/>
              <a:t> 	</a:t>
            </a:r>
          </a:p>
          <a:p>
            <a:pPr lvl="4" eaLnBrk="1" hangingPunct="1"/>
            <a:endParaRPr lang="en-GB" sz="14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Content Placeholder 2"/>
          <p:cNvSpPr>
            <a:spLocks noGrp="1"/>
          </p:cNvSpPr>
          <p:nvPr>
            <p:ph idx="4294967295"/>
          </p:nvPr>
        </p:nvSpPr>
        <p:spPr>
          <a:xfrm>
            <a:off x="0" y="1600200"/>
            <a:ext cx="8458200" cy="4572000"/>
          </a:xfrm>
        </p:spPr>
        <p:txBody>
          <a:bodyPr/>
          <a:lstStyle/>
          <a:p>
            <a:pPr eaLnBrk="1" hangingPunct="1"/>
            <a:r>
              <a:rPr lang="en-GB" smtClean="0"/>
              <a:t>B style parenting allows the child to develop a trusting ‘inner working model of the world’ and results in  </a:t>
            </a:r>
            <a:r>
              <a:rPr lang="en-GB" u="sng" smtClean="0"/>
              <a:t>secure attachment styles</a:t>
            </a:r>
          </a:p>
          <a:p>
            <a:pPr eaLnBrk="1" hangingPunct="1">
              <a:buFontTx/>
              <a:buNone/>
            </a:pPr>
            <a:endParaRPr lang="en-GB" u="sng" smtClean="0"/>
          </a:p>
          <a:p>
            <a:pPr eaLnBrk="1" hangingPunct="1"/>
            <a:r>
              <a:rPr lang="en-GB" u="sng" smtClean="0"/>
              <a:t> </a:t>
            </a:r>
            <a:r>
              <a:rPr lang="en-GB" smtClean="0"/>
              <a:t>A, C &amp; D style parenting inhibits development of a trusting ‘view of the world’ and results in </a:t>
            </a:r>
            <a:r>
              <a:rPr lang="en-GB" u="sng" smtClean="0"/>
              <a:t>insecure attachment styles </a:t>
            </a:r>
            <a:r>
              <a:rPr lang="en-GB" smtClean="0"/>
              <a:t> </a:t>
            </a:r>
            <a:endParaRPr lang="en-GB" u="sng"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Effect transition="in" filter="fade">
                                      <p:cBhvr>
                                        <p:cTn id="7" dur="2000"/>
                                        <p:tgtEl>
                                          <p:spTgt spid="307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1">
                                            <p:txEl>
                                              <p:pRg st="2" end="2"/>
                                            </p:txEl>
                                          </p:spTgt>
                                        </p:tgtEl>
                                        <p:attrNameLst>
                                          <p:attrName>style.visibility</p:attrName>
                                        </p:attrNameLst>
                                      </p:cBhvr>
                                      <p:to>
                                        <p:strVal val="visible"/>
                                      </p:to>
                                    </p:set>
                                    <p:animEffect transition="in" filter="fade">
                                      <p:cBhvr>
                                        <p:cTn id="12" dur="2000"/>
                                        <p:tgtEl>
                                          <p:spTgt spid="307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smtClean="0"/>
              <a:t>Child’s attachment strategies</a:t>
            </a:r>
          </a:p>
        </p:txBody>
      </p:sp>
      <p:sp>
        <p:nvSpPr>
          <p:cNvPr id="31746" name="Rectangle 3"/>
          <p:cNvSpPr>
            <a:spLocks noGrp="1" noChangeArrowheads="1"/>
          </p:cNvSpPr>
          <p:nvPr>
            <p:ph type="body" idx="1"/>
          </p:nvPr>
        </p:nvSpPr>
        <p:spPr/>
        <p:txBody>
          <a:bodyPr/>
          <a:lstStyle/>
          <a:p>
            <a:pPr eaLnBrk="1" hangingPunct="1"/>
            <a:r>
              <a:rPr lang="en-GB" sz="1800" smtClean="0"/>
              <a:t>Attachment strategies used by infant to gain security from specific figure when:</a:t>
            </a:r>
          </a:p>
          <a:p>
            <a:pPr eaLnBrk="1" hangingPunct="1"/>
            <a:endParaRPr lang="en-GB" sz="1800" smtClean="0"/>
          </a:p>
          <a:p>
            <a:pPr eaLnBrk="1" hangingPunct="1">
              <a:buFontTx/>
              <a:buNone/>
            </a:pPr>
            <a:r>
              <a:rPr lang="en-GB" sz="1800" smtClean="0"/>
              <a:t>		frightened</a:t>
            </a:r>
          </a:p>
          <a:p>
            <a:pPr eaLnBrk="1" hangingPunct="1">
              <a:buFontTx/>
              <a:buNone/>
            </a:pPr>
            <a:r>
              <a:rPr lang="en-GB" sz="1800" smtClean="0"/>
              <a:t>		tired </a:t>
            </a:r>
          </a:p>
          <a:p>
            <a:pPr eaLnBrk="1" hangingPunct="1">
              <a:buFontTx/>
              <a:buNone/>
            </a:pPr>
            <a:r>
              <a:rPr lang="en-GB" sz="1800" smtClean="0"/>
              <a:t>		hungry</a:t>
            </a:r>
          </a:p>
          <a:p>
            <a:pPr eaLnBrk="1" hangingPunct="1">
              <a:buFontTx/>
              <a:buNone/>
            </a:pPr>
            <a:r>
              <a:rPr lang="en-GB" sz="1800" smtClean="0"/>
              <a:t>		lost</a:t>
            </a:r>
          </a:p>
          <a:p>
            <a:pPr eaLnBrk="1" hangingPunct="1">
              <a:buFontTx/>
              <a:buNone/>
            </a:pPr>
            <a:r>
              <a:rPr lang="en-GB" sz="1800" smtClean="0"/>
              <a:t>		fear of injury or risk of injury</a:t>
            </a:r>
          </a:p>
          <a:p>
            <a:pPr eaLnBrk="1" hangingPunct="1">
              <a:buFontTx/>
              <a:buNone/>
            </a:pPr>
            <a:r>
              <a:rPr lang="en-GB" sz="1800" smtClean="0"/>
              <a:t>		needing comfort	</a:t>
            </a:r>
          </a:p>
          <a:p>
            <a:pPr eaLnBrk="1" hangingPunct="1"/>
            <a:endParaRPr lang="en-GB" sz="1800" smtClean="0"/>
          </a:p>
          <a:p>
            <a:pPr eaLnBrk="1" hangingPunct="1"/>
            <a:r>
              <a:rPr lang="en-GB" sz="1800" smtClean="0"/>
              <a:t> What strategies can you think of? </a:t>
            </a:r>
          </a:p>
          <a:p>
            <a:pPr lvl="4" eaLnBrk="1" hangingPunct="1">
              <a:buFontTx/>
              <a:buNone/>
            </a:pPr>
            <a:endParaRPr lang="en-GB" sz="1200" smtClean="0"/>
          </a:p>
          <a:p>
            <a:pPr eaLnBrk="1" hangingPunct="1"/>
            <a:endParaRPr lang="en-GB" sz="1800" smtClean="0"/>
          </a:p>
        </p:txBody>
      </p:sp>
      <p:sp>
        <p:nvSpPr>
          <p:cNvPr id="31747" name="Rectangle 4"/>
          <p:cNvSpPr>
            <a:spLocks noChangeArrowheads="1"/>
          </p:cNvSpPr>
          <p:nvPr/>
        </p:nvSpPr>
        <p:spPr bwMode="auto">
          <a:xfrm>
            <a:off x="762000" y="685800"/>
            <a:ext cx="8382000" cy="579438"/>
          </a:xfrm>
          <a:prstGeom prst="rect">
            <a:avLst/>
          </a:prstGeom>
          <a:noFill/>
          <a:ln w="9525">
            <a:noFill/>
            <a:miter lim="800000"/>
            <a:headEnd/>
            <a:tailEnd/>
          </a:ln>
        </p:spPr>
        <p:txBody>
          <a:bodyPr>
            <a:spAutoFit/>
          </a:bodyPr>
          <a:lstStyle/>
          <a:p>
            <a:pPr algn="ctr"/>
            <a:endParaRPr lang="en-GB" sz="3200">
              <a:solidFill>
                <a:schemeClr val="tx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GB" smtClean="0"/>
              <a:t>Child’s organising processes</a:t>
            </a:r>
          </a:p>
        </p:txBody>
      </p:sp>
      <p:sp>
        <p:nvSpPr>
          <p:cNvPr id="32770" name="Content Placeholder 2"/>
          <p:cNvSpPr>
            <a:spLocks noGrp="1"/>
          </p:cNvSpPr>
          <p:nvPr>
            <p:ph idx="1"/>
          </p:nvPr>
        </p:nvSpPr>
        <p:spPr/>
        <p:txBody>
          <a:bodyPr/>
          <a:lstStyle/>
          <a:p>
            <a:pPr eaLnBrk="1" hangingPunct="1"/>
            <a:r>
              <a:rPr lang="en-GB" smtClean="0"/>
              <a:t>Infant needs to regulate it’s level of arousal</a:t>
            </a:r>
          </a:p>
          <a:p>
            <a:pPr eaLnBrk="1" hangingPunct="1"/>
            <a:r>
              <a:rPr lang="en-GB" smtClean="0"/>
              <a:t>Very low arousal		sleep</a:t>
            </a:r>
          </a:p>
          <a:p>
            <a:pPr lvl="3" eaLnBrk="1" hangingPunct="1"/>
            <a:r>
              <a:rPr lang="en-GB" smtClean="0"/>
              <a:t>Restoration of bodily resources</a:t>
            </a:r>
          </a:p>
          <a:p>
            <a:pPr eaLnBrk="1" hangingPunct="1"/>
            <a:r>
              <a:rPr lang="en-GB" smtClean="0"/>
              <a:t>Very high arousal		screaming</a:t>
            </a:r>
          </a:p>
          <a:p>
            <a:pPr lvl="3" eaLnBrk="1" hangingPunct="1"/>
            <a:r>
              <a:rPr lang="en-GB" smtClean="0"/>
              <a:t>Aid to survival and protection from danger</a:t>
            </a:r>
          </a:p>
          <a:p>
            <a:pPr eaLnBrk="1" hangingPunct="1"/>
            <a:r>
              <a:rPr lang="en-GB" smtClean="0"/>
              <a:t>Moderate arousal</a:t>
            </a:r>
          </a:p>
          <a:p>
            <a:pPr lvl="3" eaLnBrk="1" hangingPunct="1"/>
            <a:r>
              <a:rPr lang="en-GB" smtClean="0"/>
              <a:t>Allows learning and social development</a:t>
            </a:r>
          </a:p>
          <a:p>
            <a:pPr lvl="3" eaLnBrk="1" hangingPunct="1">
              <a:buFontTx/>
              <a:buNone/>
            </a:pPr>
            <a:endParaRPr lang="en-GB" smtClean="0"/>
          </a:p>
          <a:p>
            <a:pPr lvl="3" eaLnBrk="1" hangingPunct="1">
              <a:buFontTx/>
              <a:buNone/>
            </a:pPr>
            <a:endParaRPr lang="en-GB" smtClean="0"/>
          </a:p>
          <a:p>
            <a:pPr lvl="3" eaLnBrk="1" hangingPunct="1"/>
            <a:endParaRPr lang="en-GB" smtClean="0"/>
          </a:p>
          <a:p>
            <a:pPr lvl="3" eaLnBrk="1" hangingPunct="1">
              <a:buFontTx/>
              <a:buNone/>
            </a:pPr>
            <a:endParaRPr lang="en-GB" smtClean="0"/>
          </a:p>
          <a:p>
            <a:pPr lvl="3" eaLnBrk="1" hangingPunct="1">
              <a:buFontTx/>
              <a:buNone/>
            </a:pPr>
            <a:endParaRPr lang="en-GB"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endParaRPr lang="en-GB" smtClean="0"/>
          </a:p>
        </p:txBody>
      </p:sp>
      <p:sp>
        <p:nvSpPr>
          <p:cNvPr id="33794" name="Content Placeholder 2"/>
          <p:cNvSpPr>
            <a:spLocks noGrp="1"/>
          </p:cNvSpPr>
          <p:nvPr>
            <p:ph idx="1"/>
          </p:nvPr>
        </p:nvSpPr>
        <p:spPr/>
        <p:txBody>
          <a:bodyPr/>
          <a:lstStyle/>
          <a:p>
            <a:pPr eaLnBrk="1" hangingPunct="1"/>
            <a:r>
              <a:rPr lang="en-GB" smtClean="0"/>
              <a:t>Interaction with another person – a ‘secure base’ allows the child to internalise the processes that assist in managing levels of arousal</a:t>
            </a:r>
          </a:p>
          <a:p>
            <a:pPr eaLnBrk="1" hangingPunct="1"/>
            <a:r>
              <a:rPr lang="en-GB" smtClean="0"/>
              <a:t>This process may be considered to be emotional ‘containment’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GB" smtClean="0"/>
              <a:t>Infancy</a:t>
            </a:r>
          </a:p>
        </p:txBody>
      </p:sp>
      <p:sp>
        <p:nvSpPr>
          <p:cNvPr id="34818" name="Content Placeholder 2"/>
          <p:cNvSpPr>
            <a:spLocks noGrp="1"/>
          </p:cNvSpPr>
          <p:nvPr>
            <p:ph idx="1"/>
          </p:nvPr>
        </p:nvSpPr>
        <p:spPr/>
        <p:txBody>
          <a:bodyPr/>
          <a:lstStyle/>
          <a:p>
            <a:pPr eaLnBrk="1" hangingPunct="1"/>
            <a:r>
              <a:rPr lang="en-GB" smtClean="0"/>
              <a:t>Arms up to carer</a:t>
            </a:r>
          </a:p>
          <a:p>
            <a:pPr eaLnBrk="1" hangingPunct="1"/>
            <a:r>
              <a:rPr lang="en-GB" smtClean="0"/>
              <a:t>Smiling</a:t>
            </a:r>
          </a:p>
          <a:p>
            <a:pPr eaLnBrk="1" hangingPunct="1"/>
            <a:r>
              <a:rPr lang="en-GB" smtClean="0"/>
              <a:t>Crying</a:t>
            </a:r>
          </a:p>
          <a:p>
            <a:pPr eaLnBrk="1" hangingPunct="1"/>
            <a:r>
              <a:rPr lang="en-GB" smtClean="0"/>
              <a:t>Crawling towards carer</a:t>
            </a:r>
          </a:p>
          <a:p>
            <a:pPr eaLnBrk="1" hangingPunct="1"/>
            <a:endParaRPr lang="en-GB" smtClean="0"/>
          </a:p>
          <a:p>
            <a:pPr eaLnBrk="1" hangingPunct="1"/>
            <a:r>
              <a:rPr lang="en-GB" smtClean="0"/>
              <a:t> If the carer responds appropriately to these ‘prompts’ the child will develop a normative (and possibly secure) attachment</a:t>
            </a:r>
          </a:p>
          <a:p>
            <a:pPr eaLnBrk="1" hangingPunct="1">
              <a:buFontTx/>
              <a:buNone/>
            </a:pPr>
            <a:endParaRPr lang="en-GB" smtClean="0"/>
          </a:p>
          <a:p>
            <a:pPr lvl="1" eaLnBrk="1" hangingPunct="1">
              <a:buFontTx/>
              <a:buNone/>
            </a:pP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lstStyle/>
          <a:p>
            <a:pPr eaLnBrk="1" hangingPunct="1"/>
            <a:r>
              <a:rPr lang="en-GB" smtClean="0"/>
              <a:t>Questions of Being</a:t>
            </a:r>
          </a:p>
        </p:txBody>
      </p:sp>
      <p:sp>
        <p:nvSpPr>
          <p:cNvPr id="17410" name="Content Placeholder 3"/>
          <p:cNvSpPr>
            <a:spLocks noGrp="1"/>
          </p:cNvSpPr>
          <p:nvPr>
            <p:ph idx="4294967295"/>
          </p:nvPr>
        </p:nvSpPr>
        <p:spPr>
          <a:xfrm>
            <a:off x="0" y="1600200"/>
            <a:ext cx="8229600" cy="4525963"/>
          </a:xfrm>
        </p:spPr>
        <p:txBody>
          <a:bodyPr/>
          <a:lstStyle/>
          <a:p>
            <a:pPr eaLnBrk="1" hangingPunct="1"/>
            <a:r>
              <a:rPr lang="en-GB" smtClean="0"/>
              <a:t>   	Who are you? </a:t>
            </a:r>
          </a:p>
          <a:p>
            <a:pPr eaLnBrk="1" hangingPunct="1"/>
            <a:endParaRPr lang="en-GB" smtClean="0"/>
          </a:p>
          <a:p>
            <a:pPr eaLnBrk="1" hangingPunct="1"/>
            <a:r>
              <a:rPr lang="en-GB" smtClean="0"/>
              <a:t> 	What factors do you consider have 	influenced the development of your 	being?  </a:t>
            </a:r>
          </a:p>
          <a:p>
            <a:pPr eaLnBrk="1" hangingPunct="1">
              <a:buFontTx/>
              <a:buNone/>
            </a:pPr>
            <a:r>
              <a:rPr lang="en-GB" smtClean="0"/>
              <a:t> 	</a:t>
            </a:r>
          </a:p>
          <a:p>
            <a:pPr eaLnBrk="1" hangingPunct="1"/>
            <a:r>
              <a:rPr lang="en-GB" smtClean="0"/>
              <a:t> 	Let’s consider a child’s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20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0" end="0"/>
                                            </p:txEl>
                                          </p:spTgt>
                                        </p:tgtEl>
                                        <p:attrNameLst>
                                          <p:attrName>style.visibility</p:attrName>
                                        </p:attrNameLst>
                                      </p:cBhvr>
                                      <p:to>
                                        <p:strVal val="visible"/>
                                      </p:to>
                                    </p:set>
                                    <p:animEffect transition="in" filter="fade">
                                      <p:cBhvr>
                                        <p:cTn id="12" dur="2000"/>
                                        <p:tgtEl>
                                          <p:spTgt spid="17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20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2000"/>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fade">
                                      <p:cBhvr>
                                        <p:cTn id="27" dur="20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p:txBody>
          <a:bodyPr/>
          <a:lstStyle/>
          <a:p>
            <a:pPr eaLnBrk="1" hangingPunct="1"/>
            <a:r>
              <a:rPr lang="en-GB" smtClean="0"/>
              <a:t>Secure Attachment</a:t>
            </a:r>
          </a:p>
        </p:txBody>
      </p:sp>
      <p:sp>
        <p:nvSpPr>
          <p:cNvPr id="35842" name="Content Placeholder 2"/>
          <p:cNvSpPr>
            <a:spLocks noGrp="1"/>
          </p:cNvSpPr>
          <p:nvPr>
            <p:ph idx="1"/>
          </p:nvPr>
        </p:nvSpPr>
        <p:spPr/>
        <p:txBody>
          <a:bodyPr/>
          <a:lstStyle/>
          <a:p>
            <a:pPr eaLnBrk="1" hangingPunct="1"/>
            <a:r>
              <a:rPr lang="en-GB" smtClean="0"/>
              <a:t>When carer provides a ‘secure base’ infant develops sense trust associated with:</a:t>
            </a:r>
          </a:p>
          <a:p>
            <a:pPr lvl="1" eaLnBrk="1" hangingPunct="1"/>
            <a:r>
              <a:rPr lang="en-GB" smtClean="0"/>
              <a:t>Better capacity to manage its own arousal levels with an autonomous sense of self and ownership of own inner experiences</a:t>
            </a:r>
          </a:p>
          <a:p>
            <a:pPr lvl="1" eaLnBrk="1" hangingPunct="1"/>
            <a:r>
              <a:rPr lang="en-GB" smtClean="0"/>
              <a:t>Becoming resilient, self-reliant, socially    orientated and empathic to distress, higher self esteem and deeper more stable relationship patterns</a:t>
            </a:r>
          </a:p>
          <a:p>
            <a:pPr lvl="1" eaLnBrk="1" hangingPunct="1"/>
            <a:endParaRPr lang="en-GB" smtClean="0"/>
          </a:p>
          <a:p>
            <a:pPr lvl="1" eaLnBrk="1" hangingPunct="1">
              <a:buFontTx/>
              <a:buNone/>
            </a:pPr>
            <a:endParaRPr lang="en-GB" smtClean="0"/>
          </a:p>
          <a:p>
            <a:pPr lvl="1" eaLnBrk="1" hangingPunct="1"/>
            <a:r>
              <a:rPr lang="en-GB"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GB" smtClean="0"/>
              <a:t>Insecure Attachments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pPr eaLnBrk="1" hangingPunct="1"/>
            <a:r>
              <a:rPr lang="en-GB" smtClean="0"/>
              <a:t/>
            </a:r>
            <a:br>
              <a:rPr lang="en-GB" smtClean="0"/>
            </a:br>
            <a:r>
              <a:rPr lang="en-GB" smtClean="0"/>
              <a:t>Ambivalent / enmeshed attachment</a:t>
            </a:r>
            <a:br>
              <a:rPr lang="en-GB" smtClean="0"/>
            </a:br>
            <a:endParaRPr lang="en-GB" smtClean="0"/>
          </a:p>
        </p:txBody>
      </p:sp>
      <p:sp>
        <p:nvSpPr>
          <p:cNvPr id="37890" name="Content Placeholder 2"/>
          <p:cNvSpPr>
            <a:spLocks noGrp="1"/>
          </p:cNvSpPr>
          <p:nvPr>
            <p:ph idx="1"/>
          </p:nvPr>
        </p:nvSpPr>
        <p:spPr/>
        <p:txBody>
          <a:bodyPr/>
          <a:lstStyle/>
          <a:p>
            <a:pPr lvl="1" eaLnBrk="1" hangingPunct="1">
              <a:buFont typeface="Wingdings" pitchFamily="2" charset="2"/>
              <a:buChar char="§"/>
            </a:pPr>
            <a:r>
              <a:rPr lang="en-GB" smtClean="0"/>
              <a:t>When the carer is unreliably available the child needs to attract the carer’s attention so uses:</a:t>
            </a:r>
          </a:p>
          <a:p>
            <a:pPr lvl="2" eaLnBrk="1" hangingPunct="1">
              <a:buFont typeface="Wingdings" pitchFamily="2" charset="2"/>
              <a:buChar char="§"/>
            </a:pPr>
            <a:r>
              <a:rPr lang="en-GB" smtClean="0"/>
              <a:t> Outbursts of anger</a:t>
            </a:r>
          </a:p>
          <a:p>
            <a:pPr lvl="2" eaLnBrk="1" hangingPunct="1">
              <a:buFont typeface="Wingdings" pitchFamily="2" charset="2"/>
              <a:buChar char="§"/>
            </a:pPr>
            <a:r>
              <a:rPr lang="en-GB" smtClean="0"/>
              <a:t> Cry and screaming</a:t>
            </a:r>
          </a:p>
          <a:p>
            <a:pPr lvl="2" eaLnBrk="1" hangingPunct="1">
              <a:buFont typeface="Wingdings" pitchFamily="2" charset="2"/>
              <a:buChar char="§"/>
            </a:pPr>
            <a:r>
              <a:rPr lang="en-GB" smtClean="0"/>
              <a:t> Complaining and demanding behaviour</a:t>
            </a:r>
          </a:p>
          <a:p>
            <a:pPr lvl="2" eaLnBrk="1" hangingPunct="1">
              <a:buFont typeface="Wingdings" pitchFamily="2" charset="2"/>
              <a:buChar char="§"/>
            </a:pPr>
            <a:r>
              <a:rPr lang="en-GB" smtClean="0"/>
              <a:t> Controlling and / or coercive </a:t>
            </a:r>
          </a:p>
          <a:p>
            <a:pPr lvl="2" eaLnBrk="1" hangingPunct="1">
              <a:buFont typeface="Wingdings" pitchFamily="2" charset="2"/>
              <a:buChar char="§"/>
            </a:pPr>
            <a:r>
              <a:rPr lang="en-GB" smtClean="0"/>
              <a:t>Coy, ‘seductive’, behaviour</a:t>
            </a:r>
          </a:p>
          <a:p>
            <a:pPr lvl="2" eaLnBrk="1" hangingPunct="1">
              <a:buFontTx/>
              <a:buNone/>
            </a:pPr>
            <a:endParaRPr lang="en-GB" smtClean="0"/>
          </a:p>
          <a:p>
            <a:pPr lvl="1" eaLnBrk="1" hangingPunct="1">
              <a:buFont typeface="Wingdings" pitchFamily="2" charset="2"/>
              <a:buChar char="§"/>
            </a:pPr>
            <a:endParaRPr lang="en-GB" smtClean="0"/>
          </a:p>
          <a:p>
            <a:pPr lvl="1" eaLnBrk="1" hangingPunct="1">
              <a:buFont typeface="Wingdings" pitchFamily="2" charset="2"/>
              <a:buChar char="§"/>
            </a:pPr>
            <a:endParaRPr lang="en-GB"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GB" smtClean="0"/>
              <a:t>Insecure </a:t>
            </a:r>
            <a:br>
              <a:rPr lang="en-GB" smtClean="0"/>
            </a:br>
            <a:r>
              <a:rPr lang="en-GB" smtClean="0"/>
              <a:t>Avoidant attachment</a:t>
            </a:r>
          </a:p>
        </p:txBody>
      </p:sp>
      <p:sp>
        <p:nvSpPr>
          <p:cNvPr id="38914" name="Content Placeholder 2"/>
          <p:cNvSpPr>
            <a:spLocks noGrp="1"/>
          </p:cNvSpPr>
          <p:nvPr>
            <p:ph idx="1"/>
          </p:nvPr>
        </p:nvSpPr>
        <p:spPr>
          <a:xfrm>
            <a:off x="457200" y="1600200"/>
            <a:ext cx="8382000" cy="5257800"/>
          </a:xfrm>
        </p:spPr>
        <p:txBody>
          <a:bodyPr/>
          <a:lstStyle/>
          <a:p>
            <a:pPr lvl="1" eaLnBrk="1" hangingPunct="1">
              <a:buFont typeface="Wingdings" pitchFamily="2" charset="2"/>
              <a:buChar char="§"/>
            </a:pPr>
            <a:r>
              <a:rPr lang="en-GB" smtClean="0"/>
              <a:t>When the carer reliably unavailable the child learns it can do nothing to attract the carer’s attention so:</a:t>
            </a:r>
          </a:p>
          <a:p>
            <a:pPr lvl="2" eaLnBrk="1" hangingPunct="1">
              <a:buFont typeface="Wingdings" pitchFamily="2" charset="2"/>
              <a:buChar char="§"/>
            </a:pPr>
            <a:r>
              <a:rPr lang="en-GB" smtClean="0"/>
              <a:t>Does nothing to ‘push’ carer further away</a:t>
            </a:r>
          </a:p>
          <a:p>
            <a:pPr lvl="2" eaLnBrk="1" hangingPunct="1">
              <a:buFont typeface="Wingdings" pitchFamily="2" charset="2"/>
              <a:buChar char="§"/>
            </a:pPr>
            <a:r>
              <a:rPr lang="en-GB" smtClean="0"/>
              <a:t>Inhibits own outbursts of anger</a:t>
            </a:r>
          </a:p>
          <a:p>
            <a:pPr lvl="2" eaLnBrk="1" hangingPunct="1">
              <a:buFont typeface="Wingdings" pitchFamily="2" charset="2"/>
              <a:buChar char="§"/>
            </a:pPr>
            <a:r>
              <a:rPr lang="en-GB" smtClean="0"/>
              <a:t>Learns to self-regulate their own feelings and levels of arousal</a:t>
            </a:r>
          </a:p>
          <a:p>
            <a:pPr lvl="2" eaLnBrk="1" hangingPunct="1">
              <a:buFont typeface="Wingdings" pitchFamily="2" charset="2"/>
              <a:buChar char="§"/>
            </a:pPr>
            <a:r>
              <a:rPr lang="en-GB" smtClean="0"/>
              <a:t> Compulsive compliant behaviour</a:t>
            </a:r>
          </a:p>
          <a:p>
            <a:pPr lvl="2" eaLnBrk="1" hangingPunct="1">
              <a:buFont typeface="Wingdings" pitchFamily="2" charset="2"/>
              <a:buChar char="§"/>
            </a:pPr>
            <a:r>
              <a:rPr lang="en-GB" smtClean="0"/>
              <a:t>Learns to sort-out its own problems and security</a:t>
            </a:r>
          </a:p>
          <a:p>
            <a:pPr lvl="2" eaLnBrk="1" hangingPunct="1">
              <a:buFont typeface="Wingdings" pitchFamily="2" charset="2"/>
              <a:buChar char="§"/>
            </a:pPr>
            <a:r>
              <a:rPr lang="en-GB" smtClean="0"/>
              <a:t>May use ‘role reverse’ and become ‘carer’ of the carer</a:t>
            </a:r>
          </a:p>
          <a:p>
            <a:pPr lvl="2" eaLnBrk="1" hangingPunct="1">
              <a:buFont typeface="Wingdings" pitchFamily="2" charset="2"/>
              <a:buChar char="§"/>
            </a:pPr>
            <a:r>
              <a:rPr lang="en-GB" smtClean="0"/>
              <a:t>May become indiscriminate in sources of care </a:t>
            </a:r>
          </a:p>
          <a:p>
            <a:pPr lvl="2" eaLnBrk="1" hangingPunct="1">
              <a:buFont typeface="Wingdings" pitchFamily="2" charset="2"/>
              <a:buChar char="§"/>
            </a:pPr>
            <a:endParaRPr lang="en-GB" smtClean="0"/>
          </a:p>
          <a:p>
            <a:pPr lvl="2" eaLnBrk="1" hangingPunct="1">
              <a:buFontTx/>
              <a:buNone/>
            </a:pPr>
            <a:endParaRPr lang="en-GB" smtClean="0"/>
          </a:p>
          <a:p>
            <a:pPr lvl="1" eaLnBrk="1" hangingPunct="1">
              <a:buFont typeface="Wingdings" pitchFamily="2" charset="2"/>
              <a:buChar char="§"/>
            </a:pPr>
            <a:endParaRPr lang="en-GB" smtClean="0"/>
          </a:p>
          <a:p>
            <a:pPr lvl="1" eaLnBrk="1" hangingPunct="1">
              <a:buFont typeface="Wingdings" pitchFamily="2" charset="2"/>
              <a:buChar char="§"/>
            </a:pPr>
            <a:endParaRPr lang="en-GB"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GB" sz="2400" b="1" smtClean="0"/>
              <a:t>Poor Parenting</a:t>
            </a:r>
            <a:br>
              <a:rPr lang="en-GB" sz="2400" b="1" smtClean="0"/>
            </a:br>
            <a:endParaRPr lang="en-GB" sz="2400" b="1" smtClean="0"/>
          </a:p>
        </p:txBody>
      </p:sp>
      <p:sp>
        <p:nvSpPr>
          <p:cNvPr id="39938" name="Rectangle 3"/>
          <p:cNvSpPr>
            <a:spLocks noGrp="1" noChangeArrowheads="1"/>
          </p:cNvSpPr>
          <p:nvPr>
            <p:ph type="body" idx="1"/>
          </p:nvPr>
        </p:nvSpPr>
        <p:spPr/>
        <p:txBody>
          <a:bodyPr/>
          <a:lstStyle/>
          <a:p>
            <a:pPr eaLnBrk="1" hangingPunct="1">
              <a:lnSpc>
                <a:spcPct val="90000"/>
              </a:lnSpc>
              <a:buFontTx/>
              <a:buNone/>
            </a:pPr>
            <a:endParaRPr lang="en-GB" sz="2000" smtClean="0"/>
          </a:p>
          <a:p>
            <a:pPr eaLnBrk="1" hangingPunct="1">
              <a:lnSpc>
                <a:spcPct val="90000"/>
              </a:lnSpc>
              <a:buFontTx/>
              <a:buNone/>
            </a:pPr>
            <a:r>
              <a:rPr lang="en-GB" sz="2000" smtClean="0"/>
              <a:t>	Markedly insecure attachment styles related to poor adult functioning and problems such as:</a:t>
            </a:r>
          </a:p>
          <a:p>
            <a:pPr eaLnBrk="1" hangingPunct="1">
              <a:lnSpc>
                <a:spcPct val="90000"/>
              </a:lnSpc>
              <a:buFontTx/>
              <a:buNone/>
            </a:pPr>
            <a:endParaRPr lang="en-GB" sz="2000" smtClean="0"/>
          </a:p>
          <a:p>
            <a:pPr lvl="4" eaLnBrk="1" hangingPunct="1">
              <a:lnSpc>
                <a:spcPct val="90000"/>
              </a:lnSpc>
            </a:pPr>
            <a:r>
              <a:rPr lang="en-GB" smtClean="0"/>
              <a:t>Poor impulse control and anger</a:t>
            </a:r>
          </a:p>
          <a:p>
            <a:pPr lvl="4" eaLnBrk="1" hangingPunct="1">
              <a:lnSpc>
                <a:spcPct val="90000"/>
              </a:lnSpc>
            </a:pPr>
            <a:r>
              <a:rPr lang="en-GB" smtClean="0"/>
              <a:t>Significant relationship difficulties</a:t>
            </a:r>
          </a:p>
          <a:p>
            <a:pPr lvl="4" eaLnBrk="1" hangingPunct="1">
              <a:lnSpc>
                <a:spcPct val="90000"/>
              </a:lnSpc>
            </a:pPr>
            <a:r>
              <a:rPr lang="en-GB" smtClean="0"/>
              <a:t>Limited parenting capacities</a:t>
            </a:r>
          </a:p>
          <a:p>
            <a:pPr lvl="4" eaLnBrk="1" hangingPunct="1">
              <a:lnSpc>
                <a:spcPct val="90000"/>
              </a:lnSpc>
            </a:pPr>
            <a:r>
              <a:rPr lang="en-GB" smtClean="0"/>
              <a:t>Parental depression </a:t>
            </a:r>
          </a:p>
          <a:p>
            <a:pPr lvl="4" eaLnBrk="1" hangingPunct="1">
              <a:lnSpc>
                <a:spcPct val="90000"/>
              </a:lnSpc>
            </a:pPr>
            <a:r>
              <a:rPr lang="en-GB" smtClean="0"/>
              <a:t>Alcohol and substance misuse</a:t>
            </a:r>
          </a:p>
          <a:p>
            <a:pPr lvl="4" eaLnBrk="1" hangingPunct="1">
              <a:lnSpc>
                <a:spcPct val="90000"/>
              </a:lnSpc>
            </a:pPr>
            <a:r>
              <a:rPr lang="en-GB" smtClean="0"/>
              <a:t>Personality disorders</a:t>
            </a:r>
          </a:p>
          <a:p>
            <a:pPr lvl="4" eaLnBrk="1" hangingPunct="1">
              <a:lnSpc>
                <a:spcPct val="90000"/>
              </a:lnSpc>
            </a:pPr>
            <a:r>
              <a:rPr lang="en-GB" smtClean="0"/>
              <a:t>Factitious illness behaviour</a:t>
            </a:r>
          </a:p>
          <a:p>
            <a:pPr lvl="4" eaLnBrk="1" hangingPunct="1">
              <a:lnSpc>
                <a:spcPct val="90000"/>
              </a:lnSpc>
            </a:pPr>
            <a:r>
              <a:rPr lang="en-GB" smtClean="0"/>
              <a:t>Psychopathic behaviours</a:t>
            </a:r>
          </a:p>
          <a:p>
            <a:pPr lvl="4" eaLnBrk="1" hangingPunct="1">
              <a:lnSpc>
                <a:spcPct val="90000"/>
              </a:lnSpc>
            </a:pPr>
            <a:r>
              <a:rPr lang="en-GB" smtClean="0"/>
              <a:t>Compulsive behaviours</a:t>
            </a:r>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pPr>
            <a:endParaRPr lang="en-GB" smtClean="0"/>
          </a:p>
          <a:p>
            <a:pPr lvl="4" eaLnBrk="1" hangingPunct="1">
              <a:lnSpc>
                <a:spcPct val="90000"/>
              </a:lnSpc>
              <a:buFontTx/>
              <a:buNone/>
            </a:pPr>
            <a:r>
              <a:rPr lang="en-GB" smtClean="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smtClean="0"/>
              <a:t>Summary of attachment strategies</a:t>
            </a:r>
          </a:p>
        </p:txBody>
      </p:sp>
      <p:sp>
        <p:nvSpPr>
          <p:cNvPr id="40962" name="Rectangle 3"/>
          <p:cNvSpPr>
            <a:spLocks noGrp="1" noChangeArrowheads="1"/>
          </p:cNvSpPr>
          <p:nvPr>
            <p:ph type="body" idx="1"/>
          </p:nvPr>
        </p:nvSpPr>
        <p:spPr/>
        <p:txBody>
          <a:bodyPr/>
          <a:lstStyle/>
          <a:p>
            <a:pPr eaLnBrk="1" hangingPunct="1">
              <a:buFontTx/>
              <a:buNone/>
            </a:pPr>
            <a:r>
              <a:rPr lang="en-GB" sz="2400" smtClean="0"/>
              <a:t>		</a:t>
            </a:r>
          </a:p>
          <a:p>
            <a:pPr eaLnBrk="1" hangingPunct="1">
              <a:buFontTx/>
              <a:buNone/>
            </a:pPr>
            <a:endParaRPr lang="en-GB" sz="1600" b="1" smtClean="0"/>
          </a:p>
          <a:p>
            <a:pPr eaLnBrk="1" hangingPunct="1">
              <a:buFontTx/>
              <a:buNone/>
            </a:pPr>
            <a:r>
              <a:rPr lang="en-GB" sz="1600" b="1" u="sng" smtClean="0"/>
              <a:t>Secure attachment</a:t>
            </a:r>
          </a:p>
          <a:p>
            <a:pPr eaLnBrk="1" hangingPunct="1">
              <a:buFontTx/>
              <a:buNone/>
            </a:pPr>
            <a:r>
              <a:rPr lang="en-GB" sz="1600" b="1" smtClean="0"/>
              <a:t>						</a:t>
            </a:r>
          </a:p>
          <a:p>
            <a:pPr eaLnBrk="1" hangingPunct="1">
              <a:buFontTx/>
              <a:buNone/>
            </a:pPr>
            <a:r>
              <a:rPr lang="en-GB" sz="1600" smtClean="0"/>
              <a:t>	</a:t>
            </a:r>
            <a:r>
              <a:rPr lang="en-GB" sz="1600" b="1" smtClean="0"/>
              <a:t> Secure attachment </a:t>
            </a:r>
            <a:r>
              <a:rPr lang="en-GB" sz="1600" smtClean="0"/>
              <a:t>(B)</a:t>
            </a:r>
            <a:r>
              <a:rPr lang="en-GB" sz="1600" b="1" smtClean="0"/>
              <a:t>	</a:t>
            </a:r>
            <a:r>
              <a:rPr lang="en-GB" sz="1600" smtClean="0"/>
              <a:t>Carer reliably available	‘arms up to mother’</a:t>
            </a:r>
          </a:p>
          <a:p>
            <a:pPr eaLnBrk="1" hangingPunct="1">
              <a:buFontTx/>
              <a:buNone/>
            </a:pPr>
            <a:endParaRPr lang="en-GB" sz="1600" smtClean="0"/>
          </a:p>
          <a:p>
            <a:pPr eaLnBrk="1" hangingPunct="1">
              <a:buFontTx/>
              <a:buNone/>
            </a:pPr>
            <a:r>
              <a:rPr lang="en-GB" sz="1600" u="sng" smtClean="0"/>
              <a:t>Insecure attachments</a:t>
            </a:r>
          </a:p>
          <a:p>
            <a:pPr eaLnBrk="1" hangingPunct="1">
              <a:buFontTx/>
              <a:buNone/>
            </a:pPr>
            <a:r>
              <a:rPr lang="en-GB" sz="1600" smtClean="0"/>
              <a:t>	</a:t>
            </a:r>
          </a:p>
          <a:p>
            <a:pPr eaLnBrk="1" hangingPunct="1">
              <a:buFontTx/>
              <a:buNone/>
            </a:pPr>
            <a:r>
              <a:rPr lang="en-GB" sz="1600" smtClean="0"/>
              <a:t>	</a:t>
            </a:r>
            <a:r>
              <a:rPr lang="en-GB" sz="1600" b="1" smtClean="0"/>
              <a:t> Avoidant attachment     </a:t>
            </a:r>
            <a:r>
              <a:rPr lang="en-GB" sz="1600" smtClean="0"/>
              <a:t>(A) Care reliably unavailable 	‘go it alone’</a:t>
            </a:r>
          </a:p>
          <a:p>
            <a:pPr eaLnBrk="1" hangingPunct="1">
              <a:buFontTx/>
              <a:buNone/>
            </a:pPr>
            <a:r>
              <a:rPr lang="en-GB" sz="1600" smtClean="0"/>
              <a:t>	</a:t>
            </a:r>
          </a:p>
          <a:p>
            <a:pPr eaLnBrk="1" hangingPunct="1">
              <a:buFontTx/>
              <a:buNone/>
            </a:pPr>
            <a:r>
              <a:rPr lang="en-GB" sz="1600" smtClean="0"/>
              <a:t>	</a:t>
            </a:r>
            <a:r>
              <a:rPr lang="en-GB" sz="1600" b="1" smtClean="0"/>
              <a:t> Ambivalent attachment  / enmeshed </a:t>
            </a:r>
          </a:p>
          <a:p>
            <a:pPr eaLnBrk="1" hangingPunct="1">
              <a:buFontTx/>
              <a:buNone/>
            </a:pPr>
            <a:r>
              <a:rPr lang="en-GB" sz="1600" b="1" smtClean="0"/>
              <a:t>				</a:t>
            </a:r>
            <a:r>
              <a:rPr lang="en-GB" sz="1600" smtClean="0"/>
              <a:t>(C) Care unreliably available 	‘cry and scream’</a:t>
            </a:r>
          </a:p>
          <a:p>
            <a:pPr eaLnBrk="1" hangingPunct="1">
              <a:buFontTx/>
              <a:buNone/>
            </a:pPr>
            <a:endParaRPr lang="en-GB" sz="1600" smtClean="0"/>
          </a:p>
          <a:p>
            <a:pPr lvl="4" eaLnBrk="1" hangingPunct="1"/>
            <a:endParaRPr lang="en-GB" sz="14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GB" smtClean="0"/>
              <a:t>The essence of being – who we are</a:t>
            </a:r>
          </a:p>
        </p:txBody>
      </p:sp>
      <p:sp>
        <p:nvSpPr>
          <p:cNvPr id="41986" name="Content Placeholder 2"/>
          <p:cNvSpPr>
            <a:spLocks noGrp="1"/>
          </p:cNvSpPr>
          <p:nvPr>
            <p:ph idx="1"/>
          </p:nvPr>
        </p:nvSpPr>
        <p:spPr>
          <a:xfrm>
            <a:off x="457200" y="1600200"/>
            <a:ext cx="8686800" cy="5257800"/>
          </a:xfrm>
        </p:spPr>
        <p:txBody>
          <a:bodyPr/>
          <a:lstStyle/>
          <a:p>
            <a:pPr marL="342900" lvl="1" indent="-342900" eaLnBrk="1" hangingPunct="1">
              <a:buFontTx/>
              <a:buChar char="•"/>
            </a:pPr>
            <a:r>
              <a:rPr lang="en-GB" smtClean="0"/>
              <a:t>Attachment styles are developed in early infancy</a:t>
            </a:r>
          </a:p>
          <a:p>
            <a:pPr marL="342900" lvl="1" indent="-342900" eaLnBrk="1" hangingPunct="1">
              <a:buFontTx/>
              <a:buChar char="•"/>
            </a:pPr>
            <a:r>
              <a:rPr lang="en-GB" smtClean="0"/>
              <a:t>They are a basic human need biologically programmed in infancy with the aim of securing survival</a:t>
            </a:r>
          </a:p>
          <a:p>
            <a:pPr eaLnBrk="1" hangingPunct="1"/>
            <a:r>
              <a:rPr lang="en-GB" sz="2800" smtClean="0"/>
              <a:t>All strategies are functional as a means of gaining ‘security’ when developed by a child</a:t>
            </a:r>
          </a:p>
          <a:p>
            <a:pPr eaLnBrk="1" hangingPunct="1"/>
            <a:r>
              <a:rPr lang="en-GB" sz="2800" smtClean="0"/>
              <a:t>It is thus not useful to describe them as ‘disorganised’ when first used by the child</a:t>
            </a:r>
          </a:p>
          <a:p>
            <a:pPr eaLnBrk="1" hangingPunct="1"/>
            <a:r>
              <a:rPr lang="en-GB" sz="2800" smtClean="0"/>
              <a:t>They may become more dysfunctional in later life</a:t>
            </a:r>
          </a:p>
          <a:p>
            <a:pPr eaLnBrk="1" hangingPunct="1"/>
            <a:r>
              <a:rPr lang="en-GB" sz="2800" smtClean="0"/>
              <a:t>Attachment style in childhood appear to be related to personality development in adulthood</a:t>
            </a:r>
          </a:p>
          <a:p>
            <a:pPr eaLnBrk="1" hangingPunct="1"/>
            <a:endParaRPr lang="en-GB" sz="2800" smtClean="0"/>
          </a:p>
          <a:p>
            <a:pPr eaLnBrk="1" hangingPunct="1"/>
            <a:endParaRPr lang="en-GB"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Content Placeholder 2"/>
          <p:cNvSpPr>
            <a:spLocks noGrp="1"/>
          </p:cNvSpPr>
          <p:nvPr>
            <p:ph idx="4294967295"/>
          </p:nvPr>
        </p:nvSpPr>
        <p:spPr>
          <a:xfrm>
            <a:off x="838200" y="1600200"/>
            <a:ext cx="8305800" cy="4724400"/>
          </a:xfrm>
        </p:spPr>
        <p:txBody>
          <a:bodyPr/>
          <a:lstStyle/>
          <a:p>
            <a:pPr eaLnBrk="1" hangingPunct="1"/>
            <a:r>
              <a:rPr lang="en-GB" smtClean="0"/>
              <a:t>Secure attachment styles are a protective factor against adult psychopathogy </a:t>
            </a:r>
          </a:p>
          <a:p>
            <a:pPr eaLnBrk="1" hangingPunct="1"/>
            <a:r>
              <a:rPr lang="en-GB" smtClean="0"/>
              <a:t>Insecure attachment styles are associated with depression, anxiety, hostility, psychosomatic illness and lower ego-resilience in adulthood</a:t>
            </a:r>
          </a:p>
          <a:p>
            <a:pPr eaLnBrk="1" hangingPunct="1"/>
            <a:r>
              <a:rPr lang="en-GB" smtClean="0"/>
              <a:t>Insecure attachment styles may also be associated with adult problems such as personality disorders</a:t>
            </a:r>
          </a:p>
          <a:p>
            <a:pPr eaLnBrk="1" hangingPunct="1"/>
            <a:endParaRPr lang="en-GB" smtClean="0"/>
          </a:p>
          <a:p>
            <a:pPr eaLnBrk="1" hangingPunct="1">
              <a:buFontTx/>
              <a:buNone/>
            </a:pPr>
            <a:r>
              <a:rPr lang="en-GB" smtClean="0"/>
              <a:t> </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Effect transition="in" filter="fade">
                                      <p:cBhvr>
                                        <p:cTn id="7" dur="2000"/>
                                        <p:tgtEl>
                                          <p:spTgt spid="43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09">
                                            <p:txEl>
                                              <p:pRg st="1" end="1"/>
                                            </p:txEl>
                                          </p:spTgt>
                                        </p:tgtEl>
                                        <p:attrNameLst>
                                          <p:attrName>style.visibility</p:attrName>
                                        </p:attrNameLst>
                                      </p:cBhvr>
                                      <p:to>
                                        <p:strVal val="visible"/>
                                      </p:to>
                                    </p:set>
                                    <p:animEffect transition="in" filter="fade">
                                      <p:cBhvr>
                                        <p:cTn id="12" dur="2000"/>
                                        <p:tgtEl>
                                          <p:spTgt spid="430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09">
                                            <p:txEl>
                                              <p:pRg st="2" end="2"/>
                                            </p:txEl>
                                          </p:spTgt>
                                        </p:tgtEl>
                                        <p:attrNameLst>
                                          <p:attrName>style.visibility</p:attrName>
                                        </p:attrNameLst>
                                      </p:cBhvr>
                                      <p:to>
                                        <p:strVal val="visible"/>
                                      </p:to>
                                    </p:set>
                                    <p:animEffect transition="in" filter="fade">
                                      <p:cBhvr>
                                        <p:cTn id="17" dur="2000"/>
                                        <p:tgtEl>
                                          <p:spTgt spid="430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09">
                                            <p:txEl>
                                              <p:pRg st="4" end="4"/>
                                            </p:txEl>
                                          </p:spTgt>
                                        </p:tgtEl>
                                        <p:attrNameLst>
                                          <p:attrName>style.visibility</p:attrName>
                                        </p:attrNameLst>
                                      </p:cBhvr>
                                      <p:to>
                                        <p:strVal val="visible"/>
                                      </p:to>
                                    </p:set>
                                    <p:animEffect transition="in" filter="fade">
                                      <p:cBhvr>
                                        <p:cTn id="22" dur="2000"/>
                                        <p:tgtEl>
                                          <p:spTgt spid="430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6124575"/>
          </a:xfrm>
          <a:prstGeom prst="rect">
            <a:avLst/>
          </a:prstGeom>
          <a:noFill/>
          <a:ln w="9525">
            <a:noFill/>
            <a:miter lim="800000"/>
            <a:headEnd/>
            <a:tailEnd/>
          </a:ln>
        </p:spPr>
        <p:txBody>
          <a:bodyPr>
            <a:spAutoFit/>
          </a:bodyPr>
          <a:lstStyle/>
          <a:p>
            <a:pPr lvl="2"/>
            <a:endParaRPr lang="en-GB" sz="2800"/>
          </a:p>
          <a:p>
            <a:pPr lvl="2">
              <a:buFont typeface="Wingdings" pitchFamily="2" charset="2"/>
              <a:buChar char="§"/>
            </a:pPr>
            <a:r>
              <a:rPr lang="en-GB" sz="2800"/>
              <a:t> 	Attachment is both a feature of the external 	world relationship but also forms an ‘inner 	working model’ of the world in the child or 	dispositional representations</a:t>
            </a:r>
          </a:p>
          <a:p>
            <a:pPr lvl="2"/>
            <a:endParaRPr lang="en-GB" sz="2800"/>
          </a:p>
          <a:p>
            <a:pPr lvl="2">
              <a:buFont typeface="Wingdings" pitchFamily="2" charset="2"/>
              <a:buChar char="§"/>
            </a:pPr>
            <a:r>
              <a:rPr lang="en-GB" sz="2800"/>
              <a:t> 	These represent internalised ‘dramas’ that 	we constantly re-enact in every day life and 	in therapy</a:t>
            </a:r>
          </a:p>
          <a:p>
            <a:pPr lvl="2"/>
            <a:endParaRPr lang="en-GB" sz="2800"/>
          </a:p>
          <a:p>
            <a:pPr lvl="2">
              <a:buFont typeface="Wingdings" pitchFamily="2" charset="2"/>
              <a:buChar char="§"/>
            </a:pPr>
            <a:r>
              <a:rPr lang="en-GB" sz="2800"/>
              <a:t> 	These dramas may be considered to be ‘who 	we are’</a:t>
            </a:r>
          </a:p>
          <a:p>
            <a:endParaRPr lang="en-GB" sz="2800"/>
          </a:p>
          <a:p>
            <a:r>
              <a:rPr lang="en-GB" sz="280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Content Placeholder 2"/>
          <p:cNvSpPr>
            <a:spLocks noGrp="1"/>
          </p:cNvSpPr>
          <p:nvPr>
            <p:ph idx="4294967295"/>
          </p:nvPr>
        </p:nvSpPr>
        <p:spPr>
          <a:xfrm>
            <a:off x="0" y="1600200"/>
            <a:ext cx="8229600" cy="4525963"/>
          </a:xfrm>
        </p:spPr>
        <p:txBody>
          <a:bodyPr/>
          <a:lstStyle/>
          <a:p>
            <a:pPr lvl="1" eaLnBrk="1" hangingPunct="1">
              <a:buClr>
                <a:schemeClr val="tx1"/>
              </a:buClr>
              <a:buFontTx/>
              <a:buNone/>
            </a:pPr>
            <a:endParaRPr lang="en-GB" sz="2000" smtClean="0"/>
          </a:p>
          <a:p>
            <a:pPr lvl="1" eaLnBrk="1" hangingPunct="1">
              <a:buClr>
                <a:schemeClr val="tx1"/>
              </a:buClr>
              <a:buFontTx/>
              <a:buChar char="•"/>
            </a:pPr>
            <a:r>
              <a:rPr lang="en-GB" smtClean="0"/>
              <a:t>The child can develop different attachment styles with different carer givers</a:t>
            </a:r>
          </a:p>
          <a:p>
            <a:pPr lvl="1" eaLnBrk="1" hangingPunct="1">
              <a:buClr>
                <a:schemeClr val="tx1"/>
              </a:buClr>
              <a:buFontTx/>
              <a:buNone/>
            </a:pPr>
            <a:endParaRPr lang="en-GB" smtClean="0"/>
          </a:p>
          <a:p>
            <a:pPr lvl="1" eaLnBrk="1" hangingPunct="1">
              <a:buClr>
                <a:schemeClr val="tx1"/>
              </a:buClr>
              <a:buFontTx/>
              <a:buChar char="•"/>
            </a:pPr>
            <a:r>
              <a:rPr lang="en-GB" smtClean="0"/>
              <a:t>Not all relationships or affectional bonds are mediate by attachment processes</a:t>
            </a:r>
          </a:p>
          <a:p>
            <a:pPr lvl="1" eaLnBrk="1" hangingPunct="1">
              <a:buClr>
                <a:schemeClr val="tx1"/>
              </a:buClr>
              <a:buFontTx/>
              <a:buNone/>
            </a:pPr>
            <a:endParaRPr lang="en-GB" smtClean="0"/>
          </a:p>
          <a:p>
            <a:pPr lvl="1" eaLnBrk="1" hangingPunct="1">
              <a:buClr>
                <a:schemeClr val="tx1"/>
              </a:buClr>
              <a:buFontTx/>
              <a:buChar char="•"/>
            </a:pPr>
            <a:r>
              <a:rPr lang="en-GB" smtClean="0"/>
              <a:t>Attachment styles are life-long but can be influenced by experiences such as in relationships or in therapy</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7">
                                            <p:txEl>
                                              <p:pRg st="1" end="1"/>
                                            </p:txEl>
                                          </p:spTgt>
                                        </p:tgtEl>
                                        <p:attrNameLst>
                                          <p:attrName>style.visibility</p:attrName>
                                        </p:attrNameLst>
                                      </p:cBhvr>
                                      <p:to>
                                        <p:strVal val="visible"/>
                                      </p:to>
                                    </p:set>
                                    <p:animEffect transition="in" filter="fade">
                                      <p:cBhvr>
                                        <p:cTn id="7" dur="2000"/>
                                        <p:tgtEl>
                                          <p:spTgt spid="4505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7">
                                            <p:txEl>
                                              <p:pRg st="3" end="3"/>
                                            </p:txEl>
                                          </p:spTgt>
                                        </p:tgtEl>
                                        <p:attrNameLst>
                                          <p:attrName>style.visibility</p:attrName>
                                        </p:attrNameLst>
                                      </p:cBhvr>
                                      <p:to>
                                        <p:strVal val="visible"/>
                                      </p:to>
                                    </p:set>
                                    <p:animEffect transition="in" filter="fade">
                                      <p:cBhvr>
                                        <p:cTn id="10" dur="2000"/>
                                        <p:tgtEl>
                                          <p:spTgt spid="4505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57">
                                            <p:txEl>
                                              <p:pRg st="5" end="5"/>
                                            </p:txEl>
                                          </p:spTgt>
                                        </p:tgtEl>
                                        <p:attrNameLst>
                                          <p:attrName>style.visibility</p:attrName>
                                        </p:attrNameLst>
                                      </p:cBhvr>
                                      <p:to>
                                        <p:strVal val="visible"/>
                                      </p:to>
                                    </p:set>
                                    <p:animEffect transition="in" filter="fade">
                                      <p:cBhvr>
                                        <p:cTn id="13" dur="2000"/>
                                        <p:tgtEl>
                                          <p:spTgt spid="450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The child’s brief history</a:t>
            </a:r>
          </a:p>
        </p:txBody>
      </p:sp>
      <p:sp>
        <p:nvSpPr>
          <p:cNvPr id="18434" name="Content Placeholder 2"/>
          <p:cNvSpPr>
            <a:spLocks noGrp="1"/>
          </p:cNvSpPr>
          <p:nvPr>
            <p:ph idx="1"/>
          </p:nvPr>
        </p:nvSpPr>
        <p:spPr/>
        <p:txBody>
          <a:bodyPr/>
          <a:lstStyle/>
          <a:p>
            <a:pPr eaLnBrk="1" hangingPunct="1"/>
            <a:r>
              <a:rPr lang="en-GB" smtClean="0"/>
              <a:t>As an infant carried to safety from a war zone in a cot made from a fruit box</a:t>
            </a:r>
          </a:p>
          <a:p>
            <a:pPr eaLnBrk="1" hangingPunct="1"/>
            <a:r>
              <a:rPr lang="en-GB" smtClean="0"/>
              <a:t>When a child his mother was placed in an asylum after being diagnosed with schizophrenia  </a:t>
            </a:r>
          </a:p>
          <a:p>
            <a:pPr eaLnBrk="1" hangingPunct="1"/>
            <a:r>
              <a:rPr lang="en-GB" smtClean="0"/>
              <a:t>Father goes to live with his mistress</a:t>
            </a:r>
          </a:p>
          <a:p>
            <a:pPr eaLnBrk="1" hangingPunct="1"/>
            <a:r>
              <a:rPr lang="en-GB" smtClean="0"/>
              <a:t>Described at school as a "rugged, boisterous ... but always remarkably polite" boy.</a:t>
            </a:r>
          </a:p>
          <a:p>
            <a:pPr eaLnBrk="1" hangingPunct="1"/>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Content Placeholder 2"/>
          <p:cNvSpPr>
            <a:spLocks noGrp="1"/>
          </p:cNvSpPr>
          <p:nvPr>
            <p:ph idx="4294967295"/>
          </p:nvPr>
        </p:nvSpPr>
        <p:spPr>
          <a:xfrm>
            <a:off x="0" y="1600200"/>
            <a:ext cx="8229600" cy="4525963"/>
          </a:xfrm>
        </p:spPr>
        <p:txBody>
          <a:bodyPr/>
          <a:lstStyle/>
          <a:p>
            <a:pPr eaLnBrk="1" hangingPunct="1"/>
            <a:r>
              <a:rPr lang="en-GB" smtClean="0"/>
              <a:t>Who did our baby become?</a:t>
            </a:r>
          </a:p>
          <a:p>
            <a:pPr eaLnBrk="1" hangingPunct="1"/>
            <a:r>
              <a:rPr lang="en-GB" smtClean="0"/>
              <a:t> Any more ideas?</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Effect transition="in" filter="fade">
                                      <p:cBhvr>
                                        <p:cTn id="7" dur="2000"/>
                                        <p:tgtEl>
                                          <p:spTgt spid="460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1">
                                            <p:txEl>
                                              <p:pRg st="1" end="1"/>
                                            </p:txEl>
                                          </p:spTgt>
                                        </p:tgtEl>
                                        <p:attrNameLst>
                                          <p:attrName>style.visibility</p:attrName>
                                        </p:attrNameLst>
                                      </p:cBhvr>
                                      <p:to>
                                        <p:strVal val="visible"/>
                                      </p:to>
                                    </p:set>
                                    <p:animEffect transition="in" filter="fade">
                                      <p:cBhvr>
                                        <p:cTn id="12" dur="2000"/>
                                        <p:tgtEl>
                                          <p:spTgt spid="460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5" name="Picture 2"/>
          <p:cNvPicPr>
            <a:picLocks noGrp="1" noChangeAspect="1" noChangeArrowheads="1"/>
          </p:cNvPicPr>
          <p:nvPr>
            <p:ph idx="4294967295"/>
          </p:nvPr>
        </p:nvPicPr>
        <p:blipFill>
          <a:blip r:embed="rId2"/>
          <a:srcRect/>
          <a:stretch>
            <a:fillRect/>
          </a:stretch>
        </p:blipFill>
        <p:spPr>
          <a:xfrm>
            <a:off x="990600" y="0"/>
            <a:ext cx="6934200" cy="6934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20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Content Placeholder 2"/>
          <p:cNvSpPr>
            <a:spLocks noGrp="1"/>
          </p:cNvSpPr>
          <p:nvPr>
            <p:ph idx="4294967295"/>
          </p:nvPr>
        </p:nvSpPr>
        <p:spPr>
          <a:xfrm>
            <a:off x="0" y="1600200"/>
            <a:ext cx="8229600" cy="4525963"/>
          </a:xfrm>
        </p:spPr>
        <p:txBody>
          <a:bodyPr/>
          <a:lstStyle/>
          <a:p>
            <a:pPr eaLnBrk="1" hangingPunct="1">
              <a:buFontTx/>
              <a:buNone/>
            </a:pPr>
            <a:endParaRPr lang="en-GB" smtClean="0"/>
          </a:p>
          <a:p>
            <a:pPr eaLnBrk="1" hangingPunct="1"/>
            <a:r>
              <a:rPr lang="en-GB" smtClean="0"/>
              <a:t>Prince Phillip, a great survivor </a:t>
            </a:r>
          </a:p>
          <a:p>
            <a:pPr eaLnBrk="1" hangingPunct="1"/>
            <a:r>
              <a:rPr lang="en-GB" smtClean="0"/>
              <a:t>His response to his complex childhood:</a:t>
            </a:r>
          </a:p>
          <a:p>
            <a:pPr eaLnBrk="1" hangingPunct="1"/>
            <a:r>
              <a:rPr lang="en-GB" smtClean="0"/>
              <a:t>‘I just lived my life’ </a:t>
            </a:r>
          </a:p>
          <a:p>
            <a:pPr eaLnBrk="1" hangingPunct="1"/>
            <a:r>
              <a:rPr lang="en-GB" smtClean="0"/>
              <a:t>‘it was no great deal’</a:t>
            </a:r>
          </a:p>
          <a:p>
            <a:pPr eaLnBrk="1" hangingPunct="1"/>
            <a:r>
              <a:rPr lang="en-GB" smtClean="0"/>
              <a:t>Happy birthday 90 today and still going strong</a:t>
            </a:r>
          </a:p>
          <a:p>
            <a:pPr eaLnBrk="1" hangingPunct="1"/>
            <a:r>
              <a:rPr lang="en-GB" smtClean="0"/>
              <a:t>And his attachment style?</a:t>
            </a:r>
          </a:p>
          <a:p>
            <a:pPr eaLnBrk="1" hangingPunct="1">
              <a:buFontTx/>
              <a:buNone/>
            </a:pPr>
            <a:endParaRPr lang="en-GB" smtClean="0"/>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29">
                                            <p:txEl>
                                              <p:pRg st="1" end="1"/>
                                            </p:txEl>
                                          </p:spTgt>
                                        </p:tgtEl>
                                        <p:attrNameLst>
                                          <p:attrName>style.visibility</p:attrName>
                                        </p:attrNameLst>
                                      </p:cBhvr>
                                      <p:to>
                                        <p:strVal val="visible"/>
                                      </p:to>
                                    </p:set>
                                    <p:animEffect transition="in" filter="fade">
                                      <p:cBhvr>
                                        <p:cTn id="7" dur="2000"/>
                                        <p:tgtEl>
                                          <p:spTgt spid="481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29">
                                            <p:txEl>
                                              <p:pRg st="2" end="2"/>
                                            </p:txEl>
                                          </p:spTgt>
                                        </p:tgtEl>
                                        <p:attrNameLst>
                                          <p:attrName>style.visibility</p:attrName>
                                        </p:attrNameLst>
                                      </p:cBhvr>
                                      <p:to>
                                        <p:strVal val="visible"/>
                                      </p:to>
                                    </p:set>
                                    <p:animEffect transition="in" filter="fade">
                                      <p:cBhvr>
                                        <p:cTn id="12" dur="2000"/>
                                        <p:tgtEl>
                                          <p:spTgt spid="48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29">
                                            <p:txEl>
                                              <p:pRg st="3" end="3"/>
                                            </p:txEl>
                                          </p:spTgt>
                                        </p:tgtEl>
                                        <p:attrNameLst>
                                          <p:attrName>style.visibility</p:attrName>
                                        </p:attrNameLst>
                                      </p:cBhvr>
                                      <p:to>
                                        <p:strVal val="visible"/>
                                      </p:to>
                                    </p:set>
                                    <p:animEffect transition="in" filter="fade">
                                      <p:cBhvr>
                                        <p:cTn id="17" dur="2000"/>
                                        <p:tgtEl>
                                          <p:spTgt spid="481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29">
                                            <p:txEl>
                                              <p:pRg st="4" end="4"/>
                                            </p:txEl>
                                          </p:spTgt>
                                        </p:tgtEl>
                                        <p:attrNameLst>
                                          <p:attrName>style.visibility</p:attrName>
                                        </p:attrNameLst>
                                      </p:cBhvr>
                                      <p:to>
                                        <p:strVal val="visible"/>
                                      </p:to>
                                    </p:set>
                                    <p:animEffect transition="in" filter="fade">
                                      <p:cBhvr>
                                        <p:cTn id="22" dur="2000"/>
                                        <p:tgtEl>
                                          <p:spTgt spid="481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29">
                                            <p:txEl>
                                              <p:pRg st="5" end="5"/>
                                            </p:txEl>
                                          </p:spTgt>
                                        </p:tgtEl>
                                        <p:attrNameLst>
                                          <p:attrName>style.visibility</p:attrName>
                                        </p:attrNameLst>
                                      </p:cBhvr>
                                      <p:to>
                                        <p:strVal val="visible"/>
                                      </p:to>
                                    </p:set>
                                    <p:animEffect transition="in" filter="fade">
                                      <p:cBhvr>
                                        <p:cTn id="27" dur="2000"/>
                                        <p:tgtEl>
                                          <p:spTgt spid="4812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29">
                                            <p:txEl>
                                              <p:pRg st="6" end="6"/>
                                            </p:txEl>
                                          </p:spTgt>
                                        </p:tgtEl>
                                        <p:attrNameLst>
                                          <p:attrName>style.visibility</p:attrName>
                                        </p:attrNameLst>
                                      </p:cBhvr>
                                      <p:to>
                                        <p:strVal val="visible"/>
                                      </p:to>
                                    </p:set>
                                    <p:animEffect transition="in" filter="fade">
                                      <p:cBhvr>
                                        <p:cTn id="32" dur="2000"/>
                                        <p:tgtEl>
                                          <p:spTgt spid="481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GB" smtClean="0"/>
              <a:t>Assessment Measures</a:t>
            </a:r>
          </a:p>
        </p:txBody>
      </p:sp>
      <p:sp>
        <p:nvSpPr>
          <p:cNvPr id="49154" name="Rectangle 3"/>
          <p:cNvSpPr>
            <a:spLocks noGrp="1" noChangeArrowheads="1"/>
          </p:cNvSpPr>
          <p:nvPr>
            <p:ph type="body" idx="1"/>
          </p:nvPr>
        </p:nvSpPr>
        <p:spPr/>
        <p:txBody>
          <a:bodyPr/>
          <a:lstStyle/>
          <a:p>
            <a:pPr algn="ctr" eaLnBrk="1" hangingPunct="1">
              <a:lnSpc>
                <a:spcPct val="90000"/>
              </a:lnSpc>
              <a:buFontTx/>
              <a:buNone/>
            </a:pPr>
            <a:r>
              <a:rPr lang="en-GB" u="sng" smtClean="0"/>
              <a:t>Adults</a:t>
            </a:r>
          </a:p>
          <a:p>
            <a:pPr eaLnBrk="1" hangingPunct="1">
              <a:lnSpc>
                <a:spcPct val="90000"/>
              </a:lnSpc>
            </a:pPr>
            <a:r>
              <a:rPr lang="en-GB" smtClean="0"/>
              <a:t>Adult Attachment Interview		AAI</a:t>
            </a:r>
          </a:p>
          <a:p>
            <a:pPr eaLnBrk="1" hangingPunct="1">
              <a:lnSpc>
                <a:spcPct val="90000"/>
              </a:lnSpc>
            </a:pPr>
            <a:r>
              <a:rPr lang="en-GB" smtClean="0"/>
              <a:t>Attachment Style Interview 		ASI</a:t>
            </a:r>
          </a:p>
          <a:p>
            <a:pPr algn="ctr" eaLnBrk="1" hangingPunct="1">
              <a:lnSpc>
                <a:spcPct val="90000"/>
              </a:lnSpc>
              <a:buFontTx/>
              <a:buNone/>
            </a:pPr>
            <a:r>
              <a:rPr lang="en-GB" u="sng" smtClean="0"/>
              <a:t>Children </a:t>
            </a:r>
          </a:p>
          <a:p>
            <a:pPr eaLnBrk="1" hangingPunct="1">
              <a:lnSpc>
                <a:spcPct val="90000"/>
              </a:lnSpc>
            </a:pPr>
            <a:r>
              <a:rPr lang="en-GB" smtClean="0"/>
              <a:t>Strange Situation</a:t>
            </a:r>
          </a:p>
          <a:p>
            <a:pPr eaLnBrk="1" hangingPunct="1">
              <a:lnSpc>
                <a:spcPct val="90000"/>
              </a:lnSpc>
            </a:pPr>
            <a:r>
              <a:rPr lang="en-GB" smtClean="0"/>
              <a:t>Stem Stories</a:t>
            </a:r>
          </a:p>
          <a:p>
            <a:pPr eaLnBrk="1" hangingPunct="1">
              <a:lnSpc>
                <a:spcPct val="90000"/>
              </a:lnSpc>
            </a:pPr>
            <a:r>
              <a:rPr lang="en-GB" smtClean="0"/>
              <a:t>Child Attachment Interview</a:t>
            </a:r>
          </a:p>
          <a:p>
            <a:pPr eaLnBrk="1" hangingPunct="1">
              <a:lnSpc>
                <a:spcPct val="90000"/>
              </a:lnSpc>
            </a:pPr>
            <a:r>
              <a:rPr lang="en-GB" smtClean="0"/>
              <a:t>Marschack Intervention Method	MIM</a:t>
            </a:r>
          </a:p>
          <a:p>
            <a:pPr eaLnBrk="1" hangingPunct="1">
              <a:lnSpc>
                <a:spcPct val="90000"/>
              </a:lnSpc>
            </a:pPr>
            <a:endParaRPr lang="en-GB" smtClean="0"/>
          </a:p>
          <a:p>
            <a:pPr eaLnBrk="1" hangingPunct="1">
              <a:lnSpc>
                <a:spcPct val="90000"/>
              </a:lnSpc>
            </a:pPr>
            <a:endParaRPr lang="en-GB"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GB" smtClean="0"/>
              <a:t>Organising processes</a:t>
            </a:r>
          </a:p>
        </p:txBody>
      </p:sp>
      <p:sp>
        <p:nvSpPr>
          <p:cNvPr id="50178" name="Content Placeholder 2"/>
          <p:cNvSpPr>
            <a:spLocks noGrp="1"/>
          </p:cNvSpPr>
          <p:nvPr>
            <p:ph idx="1"/>
          </p:nvPr>
        </p:nvSpPr>
        <p:spPr/>
        <p:txBody>
          <a:bodyPr/>
          <a:lstStyle/>
          <a:p>
            <a:pPr eaLnBrk="1" hangingPunct="1"/>
            <a:r>
              <a:rPr lang="en-GB" smtClean="0"/>
              <a:t>Infant needs to regulate it’s level of arousal</a:t>
            </a:r>
          </a:p>
          <a:p>
            <a:pPr eaLnBrk="1" hangingPunct="1"/>
            <a:r>
              <a:rPr lang="en-GB" smtClean="0"/>
              <a:t>Very low arousal		sleep</a:t>
            </a:r>
          </a:p>
          <a:p>
            <a:pPr lvl="3" eaLnBrk="1" hangingPunct="1"/>
            <a:r>
              <a:rPr lang="en-GB" smtClean="0"/>
              <a:t>Restoration of bodily resources</a:t>
            </a:r>
          </a:p>
          <a:p>
            <a:pPr eaLnBrk="1" hangingPunct="1"/>
            <a:r>
              <a:rPr lang="en-GB" smtClean="0"/>
              <a:t>Very high arousal		screaming</a:t>
            </a:r>
          </a:p>
          <a:p>
            <a:pPr lvl="3" eaLnBrk="1" hangingPunct="1"/>
            <a:r>
              <a:rPr lang="en-GB" smtClean="0"/>
              <a:t>Aid to survival and protection from danger</a:t>
            </a:r>
          </a:p>
          <a:p>
            <a:pPr eaLnBrk="1" hangingPunct="1"/>
            <a:r>
              <a:rPr lang="en-GB" smtClean="0"/>
              <a:t>Moderate arousal</a:t>
            </a:r>
          </a:p>
          <a:p>
            <a:pPr lvl="3" eaLnBrk="1" hangingPunct="1"/>
            <a:r>
              <a:rPr lang="en-GB" smtClean="0"/>
              <a:t>Allows learning and social development</a:t>
            </a:r>
          </a:p>
          <a:p>
            <a:pPr lvl="3" eaLnBrk="1" hangingPunct="1">
              <a:buFontTx/>
              <a:buNone/>
            </a:pPr>
            <a:endParaRPr lang="en-GB" smtClean="0"/>
          </a:p>
          <a:p>
            <a:pPr lvl="3" eaLnBrk="1" hangingPunct="1">
              <a:buFontTx/>
              <a:buNone/>
            </a:pPr>
            <a:endParaRPr lang="en-GB" smtClean="0"/>
          </a:p>
          <a:p>
            <a:pPr lvl="3" eaLnBrk="1" hangingPunct="1"/>
            <a:endParaRPr lang="en-GB" smtClean="0"/>
          </a:p>
          <a:p>
            <a:pPr lvl="3" eaLnBrk="1" hangingPunct="1">
              <a:buFontTx/>
              <a:buNone/>
            </a:pPr>
            <a:endParaRPr lang="en-GB" smtClean="0"/>
          </a:p>
          <a:p>
            <a:pPr lvl="3" eaLnBrk="1" hangingPunct="1">
              <a:buFontTx/>
              <a:buNone/>
            </a:pPr>
            <a:endParaRPr lang="en-GB"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GB" smtClean="0"/>
              <a:t>Organisation forces</a:t>
            </a:r>
          </a:p>
        </p:txBody>
      </p:sp>
      <p:sp>
        <p:nvSpPr>
          <p:cNvPr id="51202" name="Content Placeholder 2"/>
          <p:cNvSpPr>
            <a:spLocks noGrp="1"/>
          </p:cNvSpPr>
          <p:nvPr>
            <p:ph idx="1"/>
          </p:nvPr>
        </p:nvSpPr>
        <p:spPr/>
        <p:txBody>
          <a:bodyPr/>
          <a:lstStyle/>
          <a:p>
            <a:pPr eaLnBrk="1" hangingPunct="1"/>
            <a:r>
              <a:rPr lang="en-GB" smtClean="0"/>
              <a:t>Two types of information available to child</a:t>
            </a:r>
          </a:p>
          <a:p>
            <a:pPr eaLnBrk="1" hangingPunct="1"/>
            <a:r>
              <a:rPr lang="en-GB" smtClean="0"/>
              <a:t>Sequence of events (temporal order)</a:t>
            </a:r>
          </a:p>
          <a:p>
            <a:pPr eaLnBrk="1" hangingPunct="1">
              <a:buFontTx/>
              <a:buNone/>
            </a:pPr>
            <a:r>
              <a:rPr lang="en-GB" smtClean="0"/>
              <a:t>		Learning theory and development of 	cognition 	</a:t>
            </a:r>
          </a:p>
          <a:p>
            <a:pPr eaLnBrk="1" hangingPunct="1"/>
            <a:r>
              <a:rPr lang="en-GB" smtClean="0"/>
              <a:t>Intensity of stimulation</a:t>
            </a:r>
          </a:p>
          <a:p>
            <a:pPr eaLnBrk="1" hangingPunct="1">
              <a:buFontTx/>
              <a:buNone/>
            </a:pPr>
            <a:r>
              <a:rPr lang="en-GB" smtClean="0"/>
              <a:t>		Somatic changes, related to affect &amp; 	feelings</a:t>
            </a:r>
          </a:p>
          <a:p>
            <a:pPr eaLnBrk="1" hangingPunct="1"/>
            <a:endParaRPr lang="en-GB" smtClean="0"/>
          </a:p>
          <a:p>
            <a:pPr eaLnBrk="1" hangingPunct="1">
              <a:buFontTx/>
              <a:buNone/>
            </a:pPr>
            <a:r>
              <a:rPr lang="en-GB" smtClean="0"/>
              <a:t>		</a:t>
            </a:r>
          </a:p>
          <a:p>
            <a:pPr eaLnBrk="1" hangingPunct="1">
              <a:buFontTx/>
              <a:buNone/>
            </a:pPr>
            <a:endParaRPr lang="en-GB" smtClean="0"/>
          </a:p>
          <a:p>
            <a:pPr eaLnBrk="1" hangingPunct="1">
              <a:buFontTx/>
              <a:buNone/>
            </a:pPr>
            <a:r>
              <a:rPr lang="en-GB" smtClean="0"/>
              <a:t>	</a:t>
            </a:r>
          </a:p>
          <a:p>
            <a:pPr eaLnBrk="1" hangingPunct="1"/>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lnSpc>
                <a:spcPct val="90000"/>
              </a:lnSpc>
              <a:spcBef>
                <a:spcPct val="50000"/>
              </a:spcBef>
              <a:buClr>
                <a:schemeClr val="hlink"/>
              </a:buClr>
              <a:buFont typeface="Wingdings" pitchFamily="2" charset="2"/>
              <a:buNone/>
            </a:pPr>
            <a:r>
              <a:rPr lang="en-GB" sz="4000" smtClean="0"/>
              <a:t/>
            </a:r>
            <a:br>
              <a:rPr lang="en-GB" sz="4000" smtClean="0"/>
            </a:br>
            <a:endParaRPr lang="en-GB" sz="4000" smtClean="0"/>
          </a:p>
        </p:txBody>
      </p:sp>
      <p:sp>
        <p:nvSpPr>
          <p:cNvPr id="52226" name="Rectangle 3"/>
          <p:cNvSpPr>
            <a:spLocks noGrp="1" noChangeArrowheads="1"/>
          </p:cNvSpPr>
          <p:nvPr>
            <p:ph type="body" idx="1"/>
          </p:nvPr>
        </p:nvSpPr>
        <p:spPr>
          <a:xfrm>
            <a:off x="381000" y="609600"/>
            <a:ext cx="8229600" cy="4525963"/>
          </a:xfrm>
        </p:spPr>
        <p:txBody>
          <a:bodyPr/>
          <a:lstStyle/>
          <a:p>
            <a:pPr algn="ctr" eaLnBrk="1" hangingPunct="1">
              <a:lnSpc>
                <a:spcPct val="80000"/>
              </a:lnSpc>
              <a:buFontTx/>
              <a:buNone/>
            </a:pPr>
            <a:r>
              <a:rPr lang="en-GB" sz="1600" smtClean="0"/>
              <a:t>	</a:t>
            </a:r>
            <a:r>
              <a:rPr lang="en-GB" sz="2800" b="1" smtClean="0"/>
              <a:t>Attachment Categories in Childhood</a:t>
            </a:r>
          </a:p>
          <a:p>
            <a:pPr eaLnBrk="1" hangingPunct="1">
              <a:lnSpc>
                <a:spcPct val="80000"/>
              </a:lnSpc>
              <a:buFontTx/>
              <a:buNone/>
            </a:pPr>
            <a:endParaRPr lang="en-GB" sz="2800" b="1" u="sng" smtClean="0"/>
          </a:p>
          <a:p>
            <a:pPr eaLnBrk="1" hangingPunct="1">
              <a:lnSpc>
                <a:spcPct val="80000"/>
              </a:lnSpc>
              <a:buFontTx/>
              <a:buNone/>
            </a:pPr>
            <a:r>
              <a:rPr lang="en-GB" sz="1600" b="1" u="sng" smtClean="0"/>
              <a:t>Secure</a:t>
            </a:r>
          </a:p>
          <a:p>
            <a:pPr eaLnBrk="1" hangingPunct="1">
              <a:lnSpc>
                <a:spcPct val="80000"/>
              </a:lnSpc>
              <a:buFontTx/>
              <a:buNone/>
            </a:pPr>
            <a:endParaRPr lang="en-GB" sz="1600" b="1" u="sng" smtClean="0"/>
          </a:p>
          <a:p>
            <a:pPr eaLnBrk="1" hangingPunct="1">
              <a:lnSpc>
                <a:spcPct val="80000"/>
              </a:lnSpc>
              <a:buFontTx/>
              <a:buNone/>
            </a:pPr>
            <a:r>
              <a:rPr lang="en-GB" sz="1600" smtClean="0"/>
              <a:t>	</a:t>
            </a:r>
            <a:r>
              <a:rPr lang="en-GB" sz="1600" b="1" smtClean="0"/>
              <a:t>B pattern</a:t>
            </a:r>
            <a:r>
              <a:rPr lang="en-GB" sz="1600" smtClean="0"/>
              <a:t> 	Secure		 Secure /Autonomous 		</a:t>
            </a:r>
            <a:r>
              <a:rPr lang="en-GB" sz="1600" b="1" smtClean="0"/>
              <a:t>55%</a:t>
            </a:r>
          </a:p>
          <a:p>
            <a:pPr eaLnBrk="1" hangingPunct="1">
              <a:lnSpc>
                <a:spcPct val="80000"/>
              </a:lnSpc>
              <a:buFontTx/>
              <a:buNone/>
            </a:pPr>
            <a:r>
              <a:rPr lang="en-GB" sz="1600" i="1" smtClean="0"/>
              <a:t>			 Carer consistently reliable to child</a:t>
            </a:r>
          </a:p>
          <a:p>
            <a:pPr eaLnBrk="1" hangingPunct="1">
              <a:lnSpc>
                <a:spcPct val="80000"/>
              </a:lnSpc>
              <a:buFontTx/>
              <a:buNone/>
            </a:pPr>
            <a:r>
              <a:rPr lang="en-GB" sz="1600" b="1" u="sng" smtClean="0"/>
              <a:t>Insecure</a:t>
            </a:r>
          </a:p>
          <a:p>
            <a:pPr eaLnBrk="1" hangingPunct="1">
              <a:lnSpc>
                <a:spcPct val="80000"/>
              </a:lnSpc>
              <a:buFontTx/>
              <a:buNone/>
            </a:pPr>
            <a:endParaRPr lang="en-GB" sz="1600" u="sng" smtClean="0"/>
          </a:p>
          <a:p>
            <a:pPr eaLnBrk="1" hangingPunct="1">
              <a:lnSpc>
                <a:spcPct val="80000"/>
              </a:lnSpc>
              <a:buFontTx/>
              <a:buNone/>
            </a:pPr>
            <a:r>
              <a:rPr lang="en-GB" sz="1600" smtClean="0"/>
              <a:t>	</a:t>
            </a:r>
            <a:r>
              <a:rPr lang="en-GB" sz="1600" b="1" smtClean="0"/>
              <a:t>A pattern</a:t>
            </a:r>
            <a:r>
              <a:rPr lang="en-GB" sz="1600" smtClean="0"/>
              <a:t>	Avoidant		Defended / dismissing / avoidant 	</a:t>
            </a:r>
            <a:r>
              <a:rPr lang="en-GB" sz="1600" b="1" smtClean="0"/>
              <a:t>23 %</a:t>
            </a:r>
          </a:p>
          <a:p>
            <a:pPr lvl="2" eaLnBrk="1" hangingPunct="1">
              <a:lnSpc>
                <a:spcPct val="80000"/>
              </a:lnSpc>
              <a:buFontTx/>
              <a:buNone/>
            </a:pPr>
            <a:r>
              <a:rPr lang="en-GB" sz="1600" i="1" smtClean="0"/>
              <a:t>		Carer consistently unreliable or available to child</a:t>
            </a:r>
          </a:p>
          <a:p>
            <a:pPr lvl="2" eaLnBrk="1" hangingPunct="1">
              <a:lnSpc>
                <a:spcPct val="80000"/>
              </a:lnSpc>
              <a:buFontTx/>
              <a:buNone/>
            </a:pPr>
            <a:endParaRPr lang="en-GB" sz="1600" i="1" smtClean="0"/>
          </a:p>
          <a:p>
            <a:pPr lvl="2" eaLnBrk="1" hangingPunct="1">
              <a:lnSpc>
                <a:spcPct val="80000"/>
              </a:lnSpc>
              <a:buFontTx/>
              <a:buNone/>
            </a:pPr>
            <a:endParaRPr lang="en-GB" sz="1600" i="1" smtClean="0"/>
          </a:p>
          <a:p>
            <a:pPr eaLnBrk="1" hangingPunct="1">
              <a:lnSpc>
                <a:spcPct val="80000"/>
              </a:lnSpc>
              <a:buFontTx/>
              <a:buNone/>
            </a:pPr>
            <a:r>
              <a:rPr lang="en-GB" sz="1600" smtClean="0"/>
              <a:t>	</a:t>
            </a:r>
            <a:r>
              <a:rPr lang="en-GB" sz="1600" b="1" smtClean="0"/>
              <a:t>C pattern</a:t>
            </a:r>
            <a:r>
              <a:rPr lang="en-GB" sz="1600" smtClean="0"/>
              <a:t> 	Ambivalent 	Dependent / preoccupied		</a:t>
            </a:r>
            <a:r>
              <a:rPr lang="en-GB" sz="1600" b="1" smtClean="0"/>
              <a:t>8 %</a:t>
            </a:r>
            <a:r>
              <a:rPr lang="en-GB" sz="1600" smtClean="0"/>
              <a:t>			 </a:t>
            </a:r>
            <a:r>
              <a:rPr lang="en-GB" sz="1600" i="1" smtClean="0"/>
              <a:t>Carer unreliably or inconsistently available to child </a:t>
            </a:r>
          </a:p>
          <a:p>
            <a:pPr eaLnBrk="1" hangingPunct="1">
              <a:lnSpc>
                <a:spcPct val="80000"/>
              </a:lnSpc>
              <a:buFontTx/>
              <a:buNone/>
            </a:pPr>
            <a:endParaRPr lang="en-GB" sz="1600" smtClean="0"/>
          </a:p>
          <a:p>
            <a:pPr eaLnBrk="1" hangingPunct="1">
              <a:lnSpc>
                <a:spcPct val="80000"/>
              </a:lnSpc>
              <a:buFontTx/>
              <a:buNone/>
            </a:pPr>
            <a:r>
              <a:rPr lang="en-GB" sz="1600" smtClean="0"/>
              <a:t>	</a:t>
            </a:r>
            <a:r>
              <a:rPr lang="en-GB" sz="1600" b="1" smtClean="0"/>
              <a:t>D pattern	</a:t>
            </a:r>
            <a:r>
              <a:rPr lang="en-GB" sz="1600" smtClean="0"/>
              <a:t>Disorganised   </a:t>
            </a:r>
            <a:r>
              <a:rPr lang="en-GB" sz="1600" i="1" smtClean="0"/>
              <a:t>Carer source of fear to child		</a:t>
            </a:r>
            <a:r>
              <a:rPr lang="en-GB" sz="1600" b="1" smtClean="0"/>
              <a:t>15 %</a:t>
            </a:r>
            <a:endParaRPr lang="en-GB" sz="1600" smtClean="0"/>
          </a:p>
          <a:p>
            <a:pPr eaLnBrk="1" hangingPunct="1">
              <a:lnSpc>
                <a:spcPct val="80000"/>
              </a:lnSpc>
              <a:buFontTx/>
              <a:buNone/>
            </a:pPr>
            <a:r>
              <a:rPr lang="en-GB" sz="1600" smtClean="0"/>
              <a:t>				</a:t>
            </a:r>
          </a:p>
          <a:p>
            <a:pPr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GB" sz="2800" smtClean="0"/>
              <a:t/>
            </a:r>
            <a:br>
              <a:rPr lang="en-GB" sz="2800" smtClean="0"/>
            </a:br>
            <a:r>
              <a:rPr lang="en-GB" sz="2800" smtClean="0"/>
              <a:t/>
            </a:r>
            <a:br>
              <a:rPr lang="en-GB" sz="2800" smtClean="0"/>
            </a:br>
            <a:r>
              <a:rPr lang="en-GB" sz="2800" smtClean="0"/>
              <a:t/>
            </a:r>
            <a:br>
              <a:rPr lang="en-GB" sz="2800" smtClean="0"/>
            </a:br>
            <a:r>
              <a:rPr lang="en-GB" sz="4000" smtClean="0"/>
              <a:t/>
            </a:r>
            <a:br>
              <a:rPr lang="en-GB" sz="4000" smtClean="0"/>
            </a:br>
            <a:endParaRPr lang="en-GB" sz="4000" smtClean="0"/>
          </a:p>
        </p:txBody>
      </p:sp>
      <p:sp>
        <p:nvSpPr>
          <p:cNvPr id="53250" name="Rectangle 3"/>
          <p:cNvSpPr>
            <a:spLocks noGrp="1" noChangeArrowheads="1"/>
          </p:cNvSpPr>
          <p:nvPr>
            <p:ph type="body" idx="1"/>
          </p:nvPr>
        </p:nvSpPr>
        <p:spPr>
          <a:xfrm>
            <a:off x="685800" y="457200"/>
            <a:ext cx="8305800" cy="4572000"/>
          </a:xfrm>
        </p:spPr>
        <p:txBody>
          <a:bodyPr/>
          <a:lstStyle/>
          <a:p>
            <a:pPr lvl="2" eaLnBrk="1" hangingPunct="1">
              <a:buFontTx/>
              <a:buNone/>
            </a:pPr>
            <a:r>
              <a:rPr lang="en-GB" sz="2800" b="1" smtClean="0"/>
              <a:t>Attachment Categories in Adults</a:t>
            </a:r>
          </a:p>
          <a:p>
            <a:pPr lvl="2" eaLnBrk="1" hangingPunct="1">
              <a:buFontTx/>
              <a:buNone/>
            </a:pPr>
            <a:endParaRPr lang="en-GB" sz="2800" b="1" smtClean="0"/>
          </a:p>
          <a:p>
            <a:pPr eaLnBrk="1" hangingPunct="1">
              <a:buFontTx/>
              <a:buNone/>
            </a:pPr>
            <a:r>
              <a:rPr lang="en-GB" sz="2000" b="1" smtClean="0"/>
              <a:t>‘B’	pattern		</a:t>
            </a:r>
            <a:r>
              <a:rPr lang="en-GB" sz="2000" smtClean="0"/>
              <a:t>Secure /Autonomous			56 %</a:t>
            </a:r>
          </a:p>
          <a:p>
            <a:pPr eaLnBrk="1" hangingPunct="1">
              <a:buFontTx/>
              <a:buNone/>
            </a:pPr>
            <a:endParaRPr lang="en-GB" sz="2000" b="1" smtClean="0"/>
          </a:p>
          <a:p>
            <a:pPr eaLnBrk="1" hangingPunct="1">
              <a:buFontTx/>
              <a:buNone/>
            </a:pPr>
            <a:r>
              <a:rPr lang="en-GB" sz="2000" b="1" smtClean="0"/>
              <a:t>‘A’ pattern</a:t>
            </a:r>
            <a:r>
              <a:rPr lang="en-GB" sz="2000" smtClean="0"/>
              <a:t>		Defended / dismissing / avoidant</a:t>
            </a:r>
            <a:r>
              <a:rPr lang="en-GB" sz="2800" smtClean="0"/>
              <a:t> 	</a:t>
            </a:r>
            <a:r>
              <a:rPr lang="en-GB" sz="2000" smtClean="0"/>
              <a:t>16 %</a:t>
            </a:r>
          </a:p>
          <a:p>
            <a:pPr eaLnBrk="1" hangingPunct="1">
              <a:buFontTx/>
              <a:buNone/>
            </a:pPr>
            <a:endParaRPr lang="en-GB" sz="2000" smtClean="0"/>
          </a:p>
          <a:p>
            <a:pPr eaLnBrk="1" hangingPunct="1">
              <a:buFontTx/>
              <a:buNone/>
            </a:pPr>
            <a:r>
              <a:rPr lang="en-GB" sz="2000" b="1" smtClean="0"/>
              <a:t>‘C’ pattern</a:t>
            </a:r>
            <a:r>
              <a:rPr lang="en-GB" sz="2000" smtClean="0"/>
              <a:t> 		Dependent / preoccupied / entangled	10 %</a:t>
            </a:r>
          </a:p>
          <a:p>
            <a:pPr eaLnBrk="1" hangingPunct="1">
              <a:buFontTx/>
              <a:buNone/>
            </a:pPr>
            <a:endParaRPr lang="en-GB" sz="2000" smtClean="0"/>
          </a:p>
          <a:p>
            <a:pPr eaLnBrk="1" hangingPunct="1">
              <a:buFontTx/>
              <a:buNone/>
            </a:pPr>
            <a:r>
              <a:rPr lang="en-GB" sz="2000" b="1" smtClean="0"/>
              <a:t>‘D’ pattern</a:t>
            </a:r>
            <a:r>
              <a:rPr lang="en-GB" sz="2000" smtClean="0"/>
              <a:t> 		Unresolved / disorganised</a:t>
            </a:r>
            <a:r>
              <a:rPr lang="en-GB" sz="2800" smtClean="0"/>
              <a:t>		</a:t>
            </a:r>
            <a:r>
              <a:rPr lang="en-GB" sz="2000" smtClean="0"/>
              <a:t>18 %		</a:t>
            </a:r>
          </a:p>
          <a:p>
            <a:pPr lvl="2" eaLnBrk="1" hangingPunct="1">
              <a:buFontTx/>
              <a:buNone/>
            </a:pPr>
            <a:endParaRPr lang="en-GB" sz="2000" smtClean="0"/>
          </a:p>
          <a:p>
            <a:pPr lvl="2" eaLnBrk="1" hangingPunct="1">
              <a:buFontTx/>
              <a:buNone/>
            </a:pPr>
            <a:endParaRPr lang="en-GB" sz="20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GB" sz="2800" b="1" smtClean="0"/>
              <a:t>Attachment psychopathology</a:t>
            </a:r>
          </a:p>
        </p:txBody>
      </p:sp>
      <p:sp>
        <p:nvSpPr>
          <p:cNvPr id="54274" name="Rectangle 3"/>
          <p:cNvSpPr>
            <a:spLocks noGrp="1" noChangeArrowheads="1"/>
          </p:cNvSpPr>
          <p:nvPr>
            <p:ph type="body" idx="1"/>
          </p:nvPr>
        </p:nvSpPr>
        <p:spPr/>
        <p:txBody>
          <a:bodyPr/>
          <a:lstStyle/>
          <a:p>
            <a:pPr algn="ctr" eaLnBrk="1" hangingPunct="1">
              <a:buFontTx/>
              <a:buNone/>
            </a:pPr>
            <a:r>
              <a:rPr lang="en-GB" sz="2400" smtClean="0"/>
              <a:t>The Dynamic Maturational Model</a:t>
            </a:r>
          </a:p>
          <a:p>
            <a:pPr algn="ctr" eaLnBrk="1" hangingPunct="1">
              <a:buFontTx/>
              <a:buNone/>
            </a:pPr>
            <a:endParaRPr lang="en-GB" sz="2400" smtClean="0"/>
          </a:p>
          <a:p>
            <a:pPr algn="ctr" eaLnBrk="1" hangingPunct="1">
              <a:buFontTx/>
              <a:buNone/>
            </a:pPr>
            <a:r>
              <a:rPr lang="en-GB" sz="2400" smtClean="0"/>
              <a:t>DMM</a:t>
            </a:r>
          </a:p>
          <a:p>
            <a:pPr algn="ctr" eaLnBrk="1" hangingPunct="1">
              <a:buFontTx/>
              <a:buNone/>
            </a:pPr>
            <a:endParaRPr lang="en-GB" sz="2400" smtClean="0"/>
          </a:p>
          <a:p>
            <a:pPr algn="ctr" eaLnBrk="1" hangingPunct="1">
              <a:buFontTx/>
              <a:buNone/>
            </a:pPr>
            <a:endParaRPr lang="en-GB" sz="2400" smtClean="0"/>
          </a:p>
          <a:p>
            <a:pPr algn="ctr" eaLnBrk="1" hangingPunct="1">
              <a:buFontTx/>
              <a:buNone/>
            </a:pPr>
            <a:r>
              <a:rPr lang="en-GB" sz="2400" smtClean="0"/>
              <a:t>The developmental model of Dr Patricia Crittenden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7" name="Picture 2" descr="http://www.patcrittenden.com/images/Model1b.jpg"/>
          <p:cNvPicPr>
            <a:picLocks noGrp="1" noChangeAspect="1" noChangeArrowheads="1"/>
          </p:cNvPicPr>
          <p:nvPr>
            <p:ph idx="4294967295"/>
          </p:nvPr>
        </p:nvPicPr>
        <p:blipFill>
          <a:blip r:embed="rId2"/>
          <a:srcRect/>
          <a:stretch>
            <a:fillRect/>
          </a:stretch>
        </p:blipFill>
        <p:spPr>
          <a:xfrm>
            <a:off x="1981200" y="76200"/>
            <a:ext cx="5715000" cy="7010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fade">
                                      <p:cBhvr>
                                        <p:cTn id="7" dur="20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Content Placeholder 2"/>
          <p:cNvSpPr>
            <a:spLocks noGrp="1"/>
          </p:cNvSpPr>
          <p:nvPr>
            <p:ph idx="4294967295"/>
          </p:nvPr>
        </p:nvSpPr>
        <p:spPr>
          <a:xfrm>
            <a:off x="0" y="1600200"/>
            <a:ext cx="8229600" cy="4525963"/>
          </a:xfrm>
        </p:spPr>
        <p:txBody>
          <a:bodyPr/>
          <a:lstStyle/>
          <a:p>
            <a:pPr eaLnBrk="1" hangingPunct="1"/>
            <a:r>
              <a:rPr lang="en-GB" smtClean="0"/>
              <a:t>At the age of sixteen his sister, her husband, her two young sons and her mother-in-law were killed in an air crash. He attended the funeral. The following year, his uncle and guardian died of bone cancer.</a:t>
            </a:r>
          </a:p>
          <a:p>
            <a:pPr eaLnBrk="1" hangingPunct="1"/>
            <a:r>
              <a:rPr lang="en-GB" smtClean="0"/>
              <a:t> Goes to live with a relative who has one of Britain’s largest collection of pornography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fade">
                                      <p:cBhvr>
                                        <p:cTn id="7" dur="20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fade">
                                      <p:cBhvr>
                                        <p:cTn id="12" dur="2000"/>
                                        <p:tgtEl>
                                          <p:spTgt spid="194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2" descr="C:\Users\paul holmes\Model2b.jpg"/>
          <p:cNvPicPr>
            <a:picLocks noGrp="1" noChangeAspect="1" noChangeArrowheads="1"/>
          </p:cNvPicPr>
          <p:nvPr>
            <p:ph idx="4294967295"/>
          </p:nvPr>
        </p:nvPicPr>
        <p:blipFill>
          <a:blip r:embed="rId3"/>
          <a:srcRect/>
          <a:stretch>
            <a:fillRect/>
          </a:stretch>
        </p:blipFill>
        <p:spPr>
          <a:xfrm>
            <a:off x="1752600" y="0"/>
            <a:ext cx="5897563" cy="74104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fade">
                                      <p:cBhvr>
                                        <p:cTn id="7" dur="20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GB" smtClean="0"/>
          </a:p>
        </p:txBody>
      </p:sp>
      <p:pic>
        <p:nvPicPr>
          <p:cNvPr id="58370" name="Picture 2"/>
          <p:cNvPicPr>
            <a:picLocks noGrp="1" noChangeAspect="1" noChangeArrowheads="1"/>
          </p:cNvPicPr>
          <p:nvPr>
            <p:ph idx="1"/>
          </p:nvPr>
        </p:nvPicPr>
        <p:blipFill>
          <a:blip r:embed="rId2"/>
          <a:srcRect/>
          <a:stretch>
            <a:fillRect/>
          </a:stretch>
        </p:blipFill>
        <p:spPr>
          <a:xfrm>
            <a:off x="1447800" y="0"/>
            <a:ext cx="6477000" cy="7239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
          <p:cNvPicPr>
            <a:picLocks noGrp="1" noChangeAspect="1" noChangeArrowheads="1"/>
          </p:cNvPicPr>
          <p:nvPr>
            <p:ph type="body" idx="4294967295"/>
          </p:nvPr>
        </p:nvPicPr>
        <p:blipFill>
          <a:blip r:embed="rId2"/>
          <a:srcRect/>
          <a:stretch>
            <a:fillRect/>
          </a:stretch>
        </p:blipFill>
        <p:spPr>
          <a:xfrm>
            <a:off x="304800" y="0"/>
            <a:ext cx="8540750" cy="6400800"/>
          </a:xfrm>
        </p:spPr>
      </p:pic>
      <p:pic>
        <p:nvPicPr>
          <p:cNvPr id="59394" name="Picture 1"/>
          <p:cNvPicPr>
            <a:picLocks noChangeAspect="1" noChangeArrowheads="1"/>
          </p:cNvPicPr>
          <p:nvPr/>
        </p:nvPicPr>
        <p:blipFill>
          <a:blip r:embed="rId3"/>
          <a:srcRect/>
          <a:stretch>
            <a:fillRect/>
          </a:stretch>
        </p:blipFill>
        <p:spPr bwMode="auto">
          <a:xfrm>
            <a:off x="1676400" y="-304800"/>
            <a:ext cx="6049963" cy="716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fade">
                                      <p:cBhvr>
                                        <p:cTn id="7" dur="20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ttp://www.patcrittenden.com/images/Model5b.jpg"/>
          <p:cNvPicPr>
            <a:picLocks noChangeAspect="1" noChangeArrowheads="1"/>
          </p:cNvPicPr>
          <p:nvPr/>
        </p:nvPicPr>
        <p:blipFill>
          <a:blip r:embed="rId2"/>
          <a:srcRect/>
          <a:stretch>
            <a:fillRect/>
          </a:stretch>
        </p:blipFill>
        <p:spPr bwMode="auto">
          <a:xfrm>
            <a:off x="1524000" y="0"/>
            <a:ext cx="6019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GB" sz="2800" smtClean="0"/>
              <a:t>Therapy and Attachment</a:t>
            </a:r>
          </a:p>
        </p:txBody>
      </p:sp>
      <p:sp>
        <p:nvSpPr>
          <p:cNvPr id="61442" name="Rectangle 3"/>
          <p:cNvSpPr>
            <a:spLocks noGrp="1" noChangeArrowheads="1"/>
          </p:cNvSpPr>
          <p:nvPr>
            <p:ph type="body" idx="1"/>
          </p:nvPr>
        </p:nvSpPr>
        <p:spPr/>
        <p:txBody>
          <a:bodyPr/>
          <a:lstStyle/>
          <a:p>
            <a:pPr eaLnBrk="1" hangingPunct="1">
              <a:lnSpc>
                <a:spcPct val="90000"/>
              </a:lnSpc>
            </a:pPr>
            <a:r>
              <a:rPr lang="en-GB" sz="2000" smtClean="0"/>
              <a:t>The attachment style of the parent / carer has marked impact on attachment style of the child (and thus the child’s long-term emotional and social well-being)</a:t>
            </a:r>
          </a:p>
          <a:p>
            <a:pPr eaLnBrk="1" hangingPunct="1">
              <a:lnSpc>
                <a:spcPct val="90000"/>
              </a:lnSpc>
            </a:pPr>
            <a:r>
              <a:rPr lang="en-GB" sz="2000" smtClean="0"/>
              <a:t>Therefore therapy that addresses the parent’s attachment issues (and their own history or ‘narrative’) will also benefit children in their care.</a:t>
            </a:r>
          </a:p>
          <a:p>
            <a:pPr eaLnBrk="1" hangingPunct="1">
              <a:lnSpc>
                <a:spcPct val="90000"/>
              </a:lnSpc>
            </a:pPr>
            <a:r>
              <a:rPr lang="en-GB" sz="2000" smtClean="0"/>
              <a:t>Therapy designed to increase ‘reflective functioning’ in the adult will assist the attachment aspects of parenting capacity</a:t>
            </a:r>
          </a:p>
          <a:p>
            <a:pPr eaLnBrk="1" hangingPunct="1">
              <a:lnSpc>
                <a:spcPct val="90000"/>
              </a:lnSpc>
            </a:pPr>
            <a:r>
              <a:rPr lang="en-GB" sz="2000" smtClean="0"/>
              <a:t>Individual therapy with a child will also assist an improvement in the child’s ‘reflective functioning’. </a:t>
            </a:r>
          </a:p>
          <a:p>
            <a:pPr eaLnBrk="1" hangingPunct="1">
              <a:lnSpc>
                <a:spcPct val="90000"/>
              </a:lnSpc>
            </a:pPr>
            <a:r>
              <a:rPr lang="en-GB" sz="2000" smtClean="0"/>
              <a:t>However therapy may be more effective when carried out jointly with the primary carers (birth parents or long-term alternatives)</a:t>
            </a:r>
          </a:p>
          <a:p>
            <a:pPr eaLnBrk="1" hangingPunct="1">
              <a:lnSpc>
                <a:spcPct val="90000"/>
              </a:lnSpc>
            </a:pPr>
            <a:r>
              <a:rPr lang="en-GB" sz="2000" smtClean="0"/>
              <a:t>Therapy should address attachment (with issues of security and trust) as well as developing a shared knowledge of a child’s history (or personal ‘narrative’)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Content Placeholder 2"/>
          <p:cNvSpPr>
            <a:spLocks noGrp="1"/>
          </p:cNvSpPr>
          <p:nvPr>
            <p:ph idx="4294967295"/>
          </p:nvPr>
        </p:nvSpPr>
        <p:spPr>
          <a:xfrm>
            <a:off x="0" y="1600200"/>
            <a:ext cx="8229600" cy="4525963"/>
          </a:xfrm>
        </p:spPr>
        <p:txBody>
          <a:bodyPr/>
          <a:lstStyle/>
          <a:p>
            <a:pPr eaLnBrk="1" hangingPunct="1"/>
            <a:r>
              <a:rPr lang="en-GB" smtClean="0"/>
              <a:t>Back to the essence of being</a:t>
            </a:r>
          </a:p>
          <a:p>
            <a:pPr eaLnBrk="1" hangingPunct="1"/>
            <a:r>
              <a:rPr lang="en-GB" smtClean="0"/>
              <a:t>So, which attachment style do you think might best describe the Duke of Edinburgh?</a:t>
            </a:r>
          </a:p>
          <a:p>
            <a:pPr eaLnBrk="1" hangingPunct="1"/>
            <a:r>
              <a:rPr lang="en-GB" smtClean="0"/>
              <a:t> And of course you and your nearest and dearest</a:t>
            </a:r>
          </a:p>
          <a:p>
            <a:pPr eaLnBrk="1" hangingPunct="1"/>
            <a:r>
              <a:rPr lang="en-GB" smtClean="0"/>
              <a:t> 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5">
                                            <p:txEl>
                                              <p:pRg st="0" end="0"/>
                                            </p:txEl>
                                          </p:spTgt>
                                        </p:tgtEl>
                                        <p:attrNameLst>
                                          <p:attrName>style.visibility</p:attrName>
                                        </p:attrNameLst>
                                      </p:cBhvr>
                                      <p:to>
                                        <p:strVal val="visible"/>
                                      </p:to>
                                    </p:set>
                                    <p:animEffect transition="in" filter="fade">
                                      <p:cBhvr>
                                        <p:cTn id="7" dur="2000"/>
                                        <p:tgtEl>
                                          <p:spTgt spid="624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5">
                                            <p:txEl>
                                              <p:pRg st="1" end="1"/>
                                            </p:txEl>
                                          </p:spTgt>
                                        </p:tgtEl>
                                        <p:attrNameLst>
                                          <p:attrName>style.visibility</p:attrName>
                                        </p:attrNameLst>
                                      </p:cBhvr>
                                      <p:to>
                                        <p:strVal val="visible"/>
                                      </p:to>
                                    </p:set>
                                    <p:animEffect transition="in" filter="fade">
                                      <p:cBhvr>
                                        <p:cTn id="12" dur="2000"/>
                                        <p:tgtEl>
                                          <p:spTgt spid="624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5">
                                            <p:txEl>
                                              <p:pRg st="2" end="2"/>
                                            </p:txEl>
                                          </p:spTgt>
                                        </p:tgtEl>
                                        <p:attrNameLst>
                                          <p:attrName>style.visibility</p:attrName>
                                        </p:attrNameLst>
                                      </p:cBhvr>
                                      <p:to>
                                        <p:strVal val="visible"/>
                                      </p:to>
                                    </p:set>
                                    <p:animEffect transition="in" filter="fade">
                                      <p:cBhvr>
                                        <p:cTn id="17" dur="2000"/>
                                        <p:tgtEl>
                                          <p:spTgt spid="624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5">
                                            <p:txEl>
                                              <p:pRg st="3" end="3"/>
                                            </p:txEl>
                                          </p:spTgt>
                                        </p:tgtEl>
                                        <p:attrNameLst>
                                          <p:attrName>style.visibility</p:attrName>
                                        </p:attrNameLst>
                                      </p:cBhvr>
                                      <p:to>
                                        <p:strVal val="visible"/>
                                      </p:to>
                                    </p:set>
                                    <p:animEffect transition="in" filter="fade">
                                      <p:cBhvr>
                                        <p:cTn id="22" dur="2000"/>
                                        <p:tgtEl>
                                          <p:spTgt spid="624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Users\paul holmes\Pictures\Paul07-06-2011 23;18;41.bmp"/>
          <p:cNvPicPr>
            <a:picLocks noChangeAspect="1" noChangeArrowheads="1"/>
          </p:cNvPicPr>
          <p:nvPr/>
        </p:nvPicPr>
        <p:blipFill>
          <a:blip r:embed="rId2"/>
          <a:srcRect/>
          <a:stretch>
            <a:fillRect/>
          </a:stretch>
        </p:blipFill>
        <p:spPr bwMode="auto">
          <a:xfrm>
            <a:off x="2286000" y="0"/>
            <a:ext cx="4646613" cy="747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Content Placeholder 2"/>
          <p:cNvSpPr>
            <a:spLocks noGrp="1"/>
          </p:cNvSpPr>
          <p:nvPr>
            <p:ph idx="4294967295"/>
          </p:nvPr>
        </p:nvSpPr>
        <p:spPr>
          <a:xfrm>
            <a:off x="0" y="1600200"/>
            <a:ext cx="8229600" cy="4525963"/>
          </a:xfrm>
        </p:spPr>
        <p:txBody>
          <a:bodyPr/>
          <a:lstStyle/>
          <a:p>
            <a:pPr eaLnBrk="1" hangingPunct="1">
              <a:buFontTx/>
              <a:buNone/>
            </a:pPr>
            <a:r>
              <a:rPr lang="en-GB" smtClean="0"/>
              <a:t>			</a:t>
            </a:r>
          </a:p>
          <a:p>
            <a:pPr eaLnBrk="1" hangingPunct="1">
              <a:buFontTx/>
              <a:buNone/>
            </a:pPr>
            <a:r>
              <a:rPr lang="en-GB" smtClean="0"/>
              <a:t>				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3">
                                            <p:txEl>
                                              <p:pRg st="0" end="0"/>
                                            </p:txEl>
                                          </p:spTgt>
                                        </p:tgtEl>
                                        <p:attrNameLst>
                                          <p:attrName>style.visibility</p:attrName>
                                        </p:attrNameLst>
                                      </p:cBhvr>
                                      <p:to>
                                        <p:strVal val="visible"/>
                                      </p:to>
                                    </p:set>
                                    <p:animEffect transition="in" filter="fade">
                                      <p:cBhvr>
                                        <p:cTn id="7" dur="2000"/>
                                        <p:tgtEl>
                                          <p:spTgt spid="645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3">
                                            <p:txEl>
                                              <p:pRg st="1" end="1"/>
                                            </p:txEl>
                                          </p:spTgt>
                                        </p:tgtEl>
                                        <p:attrNameLst>
                                          <p:attrName>style.visibility</p:attrName>
                                        </p:attrNameLst>
                                      </p:cBhvr>
                                      <p:to>
                                        <p:strVal val="visible"/>
                                      </p:to>
                                    </p:set>
                                    <p:animEffect transition="in" filter="fade">
                                      <p:cBhvr>
                                        <p:cTn id="12" dur="2000"/>
                                        <p:tgtEl>
                                          <p:spTgt spid="645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GB" smtClean="0"/>
              <a:t>Assessment Measures</a:t>
            </a:r>
          </a:p>
        </p:txBody>
      </p:sp>
      <p:sp>
        <p:nvSpPr>
          <p:cNvPr id="65538" name="Rectangle 3"/>
          <p:cNvSpPr>
            <a:spLocks noGrp="1" noChangeArrowheads="1"/>
          </p:cNvSpPr>
          <p:nvPr>
            <p:ph type="body" idx="1"/>
          </p:nvPr>
        </p:nvSpPr>
        <p:spPr/>
        <p:txBody>
          <a:bodyPr/>
          <a:lstStyle/>
          <a:p>
            <a:pPr algn="ctr" eaLnBrk="1" hangingPunct="1">
              <a:lnSpc>
                <a:spcPct val="90000"/>
              </a:lnSpc>
              <a:buFontTx/>
              <a:buNone/>
            </a:pPr>
            <a:r>
              <a:rPr lang="en-GB" u="sng" smtClean="0"/>
              <a:t>Adults</a:t>
            </a:r>
          </a:p>
          <a:p>
            <a:pPr eaLnBrk="1" hangingPunct="1">
              <a:lnSpc>
                <a:spcPct val="90000"/>
              </a:lnSpc>
            </a:pPr>
            <a:r>
              <a:rPr lang="en-GB" smtClean="0"/>
              <a:t>Adult Attachment Interview		AAI</a:t>
            </a:r>
          </a:p>
          <a:p>
            <a:pPr eaLnBrk="1" hangingPunct="1">
              <a:lnSpc>
                <a:spcPct val="90000"/>
              </a:lnSpc>
            </a:pPr>
            <a:r>
              <a:rPr lang="en-GB" smtClean="0"/>
              <a:t>Attachment Style Interview 		ASI</a:t>
            </a:r>
          </a:p>
          <a:p>
            <a:pPr algn="ctr" eaLnBrk="1" hangingPunct="1">
              <a:lnSpc>
                <a:spcPct val="90000"/>
              </a:lnSpc>
              <a:buFontTx/>
              <a:buNone/>
            </a:pPr>
            <a:r>
              <a:rPr lang="en-GB" u="sng" smtClean="0"/>
              <a:t>Children </a:t>
            </a:r>
          </a:p>
          <a:p>
            <a:pPr eaLnBrk="1" hangingPunct="1">
              <a:lnSpc>
                <a:spcPct val="90000"/>
              </a:lnSpc>
            </a:pPr>
            <a:r>
              <a:rPr lang="en-GB" smtClean="0"/>
              <a:t>Strange Situation</a:t>
            </a:r>
          </a:p>
          <a:p>
            <a:pPr eaLnBrk="1" hangingPunct="1">
              <a:lnSpc>
                <a:spcPct val="90000"/>
              </a:lnSpc>
            </a:pPr>
            <a:r>
              <a:rPr lang="en-GB" smtClean="0"/>
              <a:t>Stem Stories</a:t>
            </a:r>
          </a:p>
          <a:p>
            <a:pPr eaLnBrk="1" hangingPunct="1">
              <a:lnSpc>
                <a:spcPct val="90000"/>
              </a:lnSpc>
            </a:pPr>
            <a:r>
              <a:rPr lang="en-GB" smtClean="0"/>
              <a:t>Child Attachment Interview</a:t>
            </a:r>
          </a:p>
          <a:p>
            <a:pPr eaLnBrk="1" hangingPunct="1">
              <a:lnSpc>
                <a:spcPct val="90000"/>
              </a:lnSpc>
            </a:pPr>
            <a:r>
              <a:rPr lang="en-GB" smtClean="0"/>
              <a:t>Marschack Intervention Method	MIM</a:t>
            </a:r>
          </a:p>
          <a:p>
            <a:pPr eaLnBrk="1" hangingPunct="1">
              <a:lnSpc>
                <a:spcPct val="90000"/>
              </a:lnSpc>
            </a:pPr>
            <a:endParaRPr lang="en-GB" smtClean="0"/>
          </a:p>
          <a:p>
            <a:pPr eaLnBrk="1" hangingPunct="1">
              <a:lnSpc>
                <a:spcPct val="90000"/>
              </a:lnSpc>
            </a:pPr>
            <a:endParaRPr lang="en-GB"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GB" smtClean="0"/>
              <a:t>Adult Attachment Interview</a:t>
            </a:r>
            <a:r>
              <a:rPr lang="en-GB" sz="1600" smtClean="0"/>
              <a:t/>
            </a:r>
            <a:br>
              <a:rPr lang="en-GB" sz="1600" smtClean="0"/>
            </a:br>
            <a:r>
              <a:rPr lang="en-GB" sz="1600" smtClean="0"/>
              <a:t>  						(Mary Main and others)</a:t>
            </a:r>
            <a:endParaRPr lang="en-GB" smtClean="0"/>
          </a:p>
        </p:txBody>
      </p:sp>
      <p:sp>
        <p:nvSpPr>
          <p:cNvPr id="66562" name="Rectangle 3"/>
          <p:cNvSpPr>
            <a:spLocks noGrp="1" noChangeArrowheads="1"/>
          </p:cNvSpPr>
          <p:nvPr>
            <p:ph type="body" idx="1"/>
          </p:nvPr>
        </p:nvSpPr>
        <p:spPr/>
        <p:txBody>
          <a:bodyPr/>
          <a:lstStyle/>
          <a:p>
            <a:pPr eaLnBrk="1" hangingPunct="1">
              <a:lnSpc>
                <a:spcPct val="90000"/>
              </a:lnSpc>
            </a:pPr>
            <a:r>
              <a:rPr lang="en-GB" sz="2000" smtClean="0"/>
              <a:t>Focuses on the ‘inner working model’ of the interviewee</a:t>
            </a:r>
          </a:p>
          <a:p>
            <a:pPr eaLnBrk="1" hangingPunct="1">
              <a:lnSpc>
                <a:spcPct val="90000"/>
              </a:lnSpc>
            </a:pPr>
            <a:r>
              <a:rPr lang="en-GB" sz="2000" smtClean="0"/>
              <a:t>Structured hour-long interview</a:t>
            </a:r>
          </a:p>
          <a:p>
            <a:pPr eaLnBrk="1" hangingPunct="1">
              <a:lnSpc>
                <a:spcPct val="90000"/>
              </a:lnSpc>
            </a:pPr>
            <a:r>
              <a:rPr lang="en-GB" sz="2000" smtClean="0"/>
              <a:t>Interview transcribed in full and analysed</a:t>
            </a:r>
          </a:p>
          <a:p>
            <a:pPr eaLnBrk="1" hangingPunct="1">
              <a:lnSpc>
                <a:spcPct val="90000"/>
              </a:lnSpc>
            </a:pPr>
            <a:r>
              <a:rPr lang="en-GB" sz="2000" smtClean="0"/>
              <a:t>Asks for five adjectives to describe each parent / primary carer</a:t>
            </a:r>
          </a:p>
          <a:p>
            <a:pPr eaLnBrk="1" hangingPunct="1">
              <a:lnSpc>
                <a:spcPct val="90000"/>
              </a:lnSpc>
            </a:pPr>
            <a:r>
              <a:rPr lang="en-GB" sz="2000" smtClean="0"/>
              <a:t>Asks for specific memories of events to support each adjective</a:t>
            </a:r>
          </a:p>
          <a:p>
            <a:pPr eaLnBrk="1" hangingPunct="1">
              <a:lnSpc>
                <a:spcPct val="90000"/>
              </a:lnSpc>
            </a:pPr>
            <a:r>
              <a:rPr lang="en-GB" sz="2000" smtClean="0"/>
              <a:t>Asks about response of child and parent to child being ill or upset</a:t>
            </a:r>
          </a:p>
          <a:p>
            <a:pPr eaLnBrk="1" hangingPunct="1">
              <a:lnSpc>
                <a:spcPct val="90000"/>
              </a:lnSpc>
            </a:pPr>
            <a:r>
              <a:rPr lang="en-GB" sz="2000" smtClean="0"/>
              <a:t>Asks about salient separations</a:t>
            </a:r>
          </a:p>
          <a:p>
            <a:pPr eaLnBrk="1" hangingPunct="1">
              <a:lnSpc>
                <a:spcPct val="90000"/>
              </a:lnSpc>
            </a:pPr>
            <a:r>
              <a:rPr lang="en-GB" sz="2000" smtClean="0"/>
              <a:t>Asks about experiences of rejection, threats or abuse</a:t>
            </a:r>
          </a:p>
          <a:p>
            <a:pPr eaLnBrk="1" hangingPunct="1">
              <a:lnSpc>
                <a:spcPct val="90000"/>
              </a:lnSpc>
            </a:pPr>
            <a:r>
              <a:rPr lang="en-GB" sz="2000" smtClean="0"/>
              <a:t>Asks how the above facts are seen as effecting adult personality</a:t>
            </a:r>
          </a:p>
          <a:p>
            <a:pPr eaLnBrk="1" hangingPunct="1">
              <a:lnSpc>
                <a:spcPct val="90000"/>
              </a:lnSpc>
            </a:pPr>
            <a:r>
              <a:rPr lang="en-GB" sz="2000" smtClean="0"/>
              <a:t>Analysis of transcript looks at discourse properties as well as ‘facts’</a:t>
            </a:r>
          </a:p>
          <a:p>
            <a:pPr eaLnBrk="1" hangingPunct="1">
              <a:lnSpc>
                <a:spcPct val="90000"/>
              </a:lnSpc>
            </a:pPr>
            <a:r>
              <a:rPr lang="en-GB" sz="2000" smtClean="0"/>
              <a:t>Discourse considered in terms of ‘cooperation and rationality’</a:t>
            </a:r>
          </a:p>
          <a:p>
            <a:pPr eaLnBrk="1" hangingPunct="1">
              <a:lnSpc>
                <a:spcPct val="90000"/>
              </a:lnSpc>
            </a:pPr>
            <a:r>
              <a:rPr lang="en-GB" sz="2000" smtClean="0"/>
              <a:t>Analysis (by trained scorer) gives attachment category of interviewee</a:t>
            </a:r>
          </a:p>
          <a:p>
            <a:pPr eaLnBrk="1" hangingPunct="1">
              <a:lnSpc>
                <a:spcPct val="90000"/>
              </a:lnSpc>
              <a:buFontTx/>
              <a:buNone/>
            </a:pPr>
            <a:endParaRPr lang="en-GB" sz="20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Content Placeholder 2"/>
          <p:cNvSpPr>
            <a:spLocks noGrp="1"/>
          </p:cNvSpPr>
          <p:nvPr>
            <p:ph idx="4294967295"/>
          </p:nvPr>
        </p:nvSpPr>
        <p:spPr>
          <a:xfrm>
            <a:off x="0" y="1600200"/>
            <a:ext cx="8229600" cy="4525963"/>
          </a:xfrm>
        </p:spPr>
        <p:txBody>
          <a:bodyPr/>
          <a:lstStyle/>
          <a:p>
            <a:pPr eaLnBrk="1" hangingPunct="1"/>
            <a:r>
              <a:rPr lang="en-GB" smtClean="0"/>
              <a:t>So what sort of person did this child become?  With this history did they end up in the care system? </a:t>
            </a:r>
          </a:p>
          <a:p>
            <a:pPr eaLnBrk="1" hangingPunct="1"/>
            <a:r>
              <a:rPr lang="en-GB" smtClean="0"/>
              <a:t>In prison? </a:t>
            </a:r>
          </a:p>
          <a:p>
            <a:pPr eaLnBrk="1" hangingPunct="1"/>
            <a:r>
              <a:rPr lang="en-GB" smtClean="0"/>
              <a:t>Mad?</a:t>
            </a:r>
          </a:p>
          <a:p>
            <a:pPr eaLnBrk="1" hangingPunct="1"/>
            <a:r>
              <a:rPr lang="en-GB" smtClean="0"/>
              <a:t>A clue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fade">
                                      <p:cBhvr>
                                        <p:cTn id="7" dur="2000"/>
                                        <p:tgtEl>
                                          <p:spTgt spid="20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1">
                                            <p:txEl>
                                              <p:pRg st="1" end="1"/>
                                            </p:txEl>
                                          </p:spTgt>
                                        </p:tgtEl>
                                        <p:attrNameLst>
                                          <p:attrName>style.visibility</p:attrName>
                                        </p:attrNameLst>
                                      </p:cBhvr>
                                      <p:to>
                                        <p:strVal val="visible"/>
                                      </p:to>
                                    </p:set>
                                    <p:animEffect transition="in" filter="fade">
                                      <p:cBhvr>
                                        <p:cTn id="12" dur="2000"/>
                                        <p:tgtEl>
                                          <p:spTgt spid="204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1">
                                            <p:txEl>
                                              <p:pRg st="2" end="2"/>
                                            </p:txEl>
                                          </p:spTgt>
                                        </p:tgtEl>
                                        <p:attrNameLst>
                                          <p:attrName>style.visibility</p:attrName>
                                        </p:attrNameLst>
                                      </p:cBhvr>
                                      <p:to>
                                        <p:strVal val="visible"/>
                                      </p:to>
                                    </p:set>
                                    <p:animEffect transition="in" filter="fade">
                                      <p:cBhvr>
                                        <p:cTn id="17" dur="2000"/>
                                        <p:tgtEl>
                                          <p:spTgt spid="204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1">
                                            <p:txEl>
                                              <p:pRg st="3" end="3"/>
                                            </p:txEl>
                                          </p:spTgt>
                                        </p:tgtEl>
                                        <p:attrNameLst>
                                          <p:attrName>style.visibility</p:attrName>
                                        </p:attrNameLst>
                                      </p:cBhvr>
                                      <p:to>
                                        <p:strVal val="visible"/>
                                      </p:to>
                                    </p:set>
                                    <p:animEffect transition="in" filter="fade">
                                      <p:cBhvr>
                                        <p:cTn id="22" dur="2000"/>
                                        <p:tgtEl>
                                          <p:spTgt spid="204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GB" sz="4000" smtClean="0"/>
              <a:t>Attachment Style Interview</a:t>
            </a:r>
            <a:br>
              <a:rPr lang="en-GB" sz="4000" smtClean="0"/>
            </a:br>
            <a:r>
              <a:rPr lang="en-GB" sz="4000" smtClean="0"/>
              <a:t>ASI</a:t>
            </a:r>
          </a:p>
        </p:txBody>
      </p:sp>
      <p:sp>
        <p:nvSpPr>
          <p:cNvPr id="67586" name="Rectangle 3"/>
          <p:cNvSpPr>
            <a:spLocks noGrp="1" noChangeArrowheads="1"/>
          </p:cNvSpPr>
          <p:nvPr>
            <p:ph type="body" idx="1"/>
          </p:nvPr>
        </p:nvSpPr>
        <p:spPr/>
        <p:txBody>
          <a:bodyPr/>
          <a:lstStyle/>
          <a:p>
            <a:pPr eaLnBrk="1" hangingPunct="1"/>
            <a:r>
              <a:rPr lang="en-GB" smtClean="0"/>
              <a:t>Assessment of:</a:t>
            </a:r>
          </a:p>
          <a:p>
            <a:pPr lvl="2" eaLnBrk="1" hangingPunct="1"/>
            <a:r>
              <a:rPr lang="en-GB" smtClean="0"/>
              <a:t>Quality of marriage / partnership</a:t>
            </a:r>
          </a:p>
          <a:p>
            <a:pPr lvl="2" eaLnBrk="1" hangingPunct="1"/>
            <a:r>
              <a:rPr lang="en-GB" smtClean="0"/>
              <a:t>Quality of close support of others</a:t>
            </a:r>
          </a:p>
          <a:p>
            <a:pPr lvl="2" eaLnBrk="1" hangingPunct="1"/>
            <a:r>
              <a:rPr lang="en-GB" smtClean="0"/>
              <a:t>Ability to make and maintain supportive relationships</a:t>
            </a:r>
          </a:p>
          <a:p>
            <a:pPr lvl="2" eaLnBrk="1" hangingPunct="1"/>
            <a:r>
              <a:rPr lang="en-GB" smtClean="0"/>
              <a:t>Avoidant and ambivalent attitudes to attachment</a:t>
            </a:r>
          </a:p>
          <a:p>
            <a:pPr lvl="2" eaLnBrk="1" hangingPunct="1"/>
            <a:r>
              <a:rPr lang="en-GB" smtClean="0"/>
              <a:t>Overall attachment style and impairment to relating</a:t>
            </a:r>
          </a:p>
          <a:p>
            <a:pPr lvl="2" algn="ctr" eaLnBrk="1" hangingPunct="1">
              <a:buFontTx/>
              <a:buNone/>
            </a:pPr>
            <a:endParaRPr lang="en-GB" sz="1800" smtClean="0"/>
          </a:p>
          <a:p>
            <a:pPr lvl="2" algn="ctr" eaLnBrk="1" hangingPunct="1">
              <a:buFontTx/>
              <a:buNone/>
            </a:pPr>
            <a:r>
              <a:rPr lang="en-GB" sz="1800" smtClean="0"/>
              <a:t>Bifulco et al 2002</a:t>
            </a:r>
          </a:p>
          <a:p>
            <a:pPr lvl="2" eaLnBrk="1" hangingPunct="1">
              <a:buFontTx/>
              <a:buNone/>
            </a:pPr>
            <a:endParaRPr lang="en-GB" smtClean="0"/>
          </a:p>
          <a:p>
            <a:pPr lvl="4" eaLnBrk="1" hangingPunct="1"/>
            <a:endParaRPr lang="en-GB"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GB" sz="3200" smtClean="0"/>
              <a:t>Strange Situation</a:t>
            </a:r>
          </a:p>
        </p:txBody>
      </p:sp>
      <p:sp>
        <p:nvSpPr>
          <p:cNvPr id="68610" name="Rectangle 3"/>
          <p:cNvSpPr>
            <a:spLocks noGrp="1" noChangeArrowheads="1"/>
          </p:cNvSpPr>
          <p:nvPr>
            <p:ph type="body" idx="1"/>
          </p:nvPr>
        </p:nvSpPr>
        <p:spPr/>
        <p:txBody>
          <a:bodyPr/>
          <a:lstStyle/>
          <a:p>
            <a:pPr lvl="1" eaLnBrk="1" hangingPunct="1">
              <a:buFontTx/>
              <a:buChar char="•"/>
            </a:pPr>
            <a:r>
              <a:rPr lang="en-GB" sz="1600" smtClean="0"/>
              <a:t>Mother and infant together. Child has opportunity to explore and play with toys. Mother watches</a:t>
            </a:r>
          </a:p>
          <a:p>
            <a:pPr lvl="1" eaLnBrk="1" hangingPunct="1">
              <a:buFontTx/>
              <a:buChar char="•"/>
            </a:pPr>
            <a:r>
              <a:rPr lang="en-GB" sz="1600" smtClean="0"/>
              <a:t>A stranger then enters the room. After a short while the stranger talks to the mother then plays with the child.</a:t>
            </a:r>
          </a:p>
          <a:p>
            <a:pPr lvl="1" eaLnBrk="1" hangingPunct="1">
              <a:buFontTx/>
              <a:buChar char="•"/>
            </a:pPr>
            <a:r>
              <a:rPr lang="en-GB" sz="1600" smtClean="0"/>
              <a:t>Mother leaves the room. Stranger remains and plays with the child.</a:t>
            </a:r>
          </a:p>
          <a:p>
            <a:pPr lvl="1" eaLnBrk="1" hangingPunct="1">
              <a:buFontTx/>
              <a:buChar char="•"/>
            </a:pPr>
            <a:r>
              <a:rPr lang="en-GB" sz="1600" smtClean="0"/>
              <a:t>Mother returns after a short while, say 30 seconds or as soon as infant shows heightened distress.</a:t>
            </a:r>
          </a:p>
          <a:p>
            <a:pPr lvl="1" eaLnBrk="1" hangingPunct="1">
              <a:buFontTx/>
              <a:buChar char="•"/>
            </a:pPr>
            <a:r>
              <a:rPr lang="en-GB" sz="1600" smtClean="0"/>
              <a:t>Mother settles the child. The stranger leaves the room</a:t>
            </a:r>
          </a:p>
          <a:p>
            <a:pPr lvl="1" eaLnBrk="1" hangingPunct="1">
              <a:buFontTx/>
              <a:buChar char="•"/>
            </a:pPr>
            <a:r>
              <a:rPr lang="en-GB" sz="1600" smtClean="0"/>
              <a:t>Mother exits the room and leaves the child on his or her own</a:t>
            </a:r>
          </a:p>
          <a:p>
            <a:pPr lvl="1" eaLnBrk="1" hangingPunct="1">
              <a:buFontTx/>
              <a:buChar char="•"/>
            </a:pPr>
            <a:r>
              <a:rPr lang="en-GB" sz="1600" smtClean="0"/>
              <a:t>Stranger enters and attempts to play with and comfort the child</a:t>
            </a:r>
          </a:p>
          <a:p>
            <a:pPr lvl="1" eaLnBrk="1" hangingPunct="1">
              <a:buFontTx/>
              <a:buChar char="•"/>
            </a:pPr>
            <a:r>
              <a:rPr lang="en-GB" sz="1600" smtClean="0"/>
              <a:t>The mother returns after a short while or as soon as the child begins to show heightened distress. Mother settles the child. Stranger leaves.</a:t>
            </a:r>
          </a:p>
          <a:p>
            <a:pPr lvl="1" eaLnBrk="1" hangingPunct="1">
              <a:buFontTx/>
              <a:buChar char="•"/>
            </a:pPr>
            <a:endParaRPr lang="en-GB" sz="1600" smtClean="0"/>
          </a:p>
          <a:p>
            <a:pPr lvl="1" algn="r" eaLnBrk="1" hangingPunct="1">
              <a:buFontTx/>
              <a:buChar char="•"/>
            </a:pPr>
            <a:r>
              <a:rPr lang="en-GB" sz="1200" smtClean="0"/>
              <a:t>Devised by Ainsworth and others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GB" smtClean="0"/>
              <a:t>Narrative Story Stems</a:t>
            </a:r>
          </a:p>
        </p:txBody>
      </p:sp>
      <p:sp>
        <p:nvSpPr>
          <p:cNvPr id="69634" name="Rectangle 3"/>
          <p:cNvSpPr>
            <a:spLocks noGrp="1" noChangeArrowheads="1"/>
          </p:cNvSpPr>
          <p:nvPr>
            <p:ph type="body" idx="1"/>
          </p:nvPr>
        </p:nvSpPr>
        <p:spPr>
          <a:xfrm>
            <a:off x="0" y="1600200"/>
            <a:ext cx="8686800" cy="4525963"/>
          </a:xfrm>
        </p:spPr>
        <p:txBody>
          <a:bodyPr/>
          <a:lstStyle/>
          <a:p>
            <a:pPr eaLnBrk="1" hangingPunct="1">
              <a:lnSpc>
                <a:spcPct val="80000"/>
              </a:lnSpc>
            </a:pPr>
            <a:r>
              <a:rPr lang="en-GB" sz="2000" smtClean="0"/>
              <a:t>Story stems are used as a means of assessing the children’s view of their parenting figures. </a:t>
            </a:r>
          </a:p>
          <a:p>
            <a:pPr eaLnBrk="1" hangingPunct="1">
              <a:lnSpc>
                <a:spcPct val="80000"/>
              </a:lnSpc>
            </a:pPr>
            <a:endParaRPr lang="en-GB" sz="2000" smtClean="0"/>
          </a:p>
          <a:p>
            <a:pPr eaLnBrk="1" hangingPunct="1">
              <a:lnSpc>
                <a:spcPct val="80000"/>
              </a:lnSpc>
            </a:pPr>
            <a:r>
              <a:rPr lang="en-GB" sz="2000" smtClean="0"/>
              <a:t>Narrative story stems have been widely researched as a means of finding out what mental representations of family life children are left with when they have experienced abuse and neglect. </a:t>
            </a:r>
          </a:p>
          <a:p>
            <a:pPr eaLnBrk="1" hangingPunct="1">
              <a:lnSpc>
                <a:spcPct val="80000"/>
              </a:lnSpc>
            </a:pPr>
            <a:endParaRPr lang="en-GB" sz="2000" smtClean="0"/>
          </a:p>
          <a:p>
            <a:pPr eaLnBrk="1" hangingPunct="1">
              <a:lnSpc>
                <a:spcPct val="80000"/>
              </a:lnSpc>
            </a:pPr>
            <a:r>
              <a:rPr lang="en-GB" sz="2000" smtClean="0"/>
              <a:t>The techniques developed by Jill Hodges, Miriam Steele and others use thirteen short ‘stems’ or prompts. The child is asked to use some small figures and other props to show what would happen next.  </a:t>
            </a:r>
          </a:p>
          <a:p>
            <a:pPr eaLnBrk="1" hangingPunct="1">
              <a:lnSpc>
                <a:spcPct val="80000"/>
              </a:lnSpc>
            </a:pPr>
            <a:endParaRPr lang="en-GB" sz="2000" smtClean="0"/>
          </a:p>
          <a:p>
            <a:pPr eaLnBrk="1" hangingPunct="1">
              <a:lnSpc>
                <a:spcPct val="80000"/>
              </a:lnSpc>
            </a:pPr>
            <a:r>
              <a:rPr lang="en-GB" sz="2000" smtClean="0"/>
              <a:t>What the assessor is hoping to see is the child’s concept of the internal working model of the parent/child relationship and it is central to the association between maltreatment and developmental outcome.       </a:t>
            </a:r>
          </a:p>
          <a:p>
            <a:pPr eaLnBrk="1" hangingPunct="1">
              <a:lnSpc>
                <a:spcPct val="80000"/>
              </a:lnSpc>
            </a:pPr>
            <a:endParaRPr lang="en-GB" sz="2000" smtClean="0"/>
          </a:p>
          <a:p>
            <a:pPr eaLnBrk="1" hangingPunct="1">
              <a:lnSpc>
                <a:spcPct val="80000"/>
              </a:lnSpc>
            </a:pPr>
            <a:endParaRPr lang="en-GB" sz="2000" smtClean="0"/>
          </a:p>
          <a:p>
            <a:pPr eaLnBrk="1" hangingPunct="1">
              <a:lnSpc>
                <a:spcPct val="80000"/>
              </a:lnSpc>
            </a:pPr>
            <a:endParaRPr lang="en-GB" sz="2000" smtClean="0"/>
          </a:p>
          <a:p>
            <a:pPr eaLnBrk="1" hangingPunct="1">
              <a:lnSpc>
                <a:spcPct val="80000"/>
              </a:lnSpc>
            </a:pPr>
            <a:endParaRPr lang="en-GB" sz="200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GB" sz="2800" smtClean="0"/>
              <a:t>Child Attachment Interview</a:t>
            </a:r>
          </a:p>
        </p:txBody>
      </p:sp>
      <p:sp>
        <p:nvSpPr>
          <p:cNvPr id="70658" name="Rectangle 3"/>
          <p:cNvSpPr>
            <a:spLocks noGrp="1" noChangeArrowheads="1"/>
          </p:cNvSpPr>
          <p:nvPr>
            <p:ph type="body" idx="1"/>
          </p:nvPr>
        </p:nvSpPr>
        <p:spPr>
          <a:xfrm>
            <a:off x="228600" y="1600200"/>
            <a:ext cx="8229600" cy="4525963"/>
          </a:xfrm>
        </p:spPr>
        <p:txBody>
          <a:bodyPr/>
          <a:lstStyle/>
          <a:p>
            <a:pPr eaLnBrk="1" hangingPunct="1">
              <a:lnSpc>
                <a:spcPct val="80000"/>
              </a:lnSpc>
            </a:pPr>
            <a:r>
              <a:rPr lang="en-GB" sz="1800" smtClean="0"/>
              <a:t>The Child Attachment Interview (CAI) aims to access children’s mental representations of attachment figures and significant others (if appropriate). One way of trying to access these representations is to ask children about their experiences with, and perceptions of, their parents. </a:t>
            </a:r>
          </a:p>
          <a:p>
            <a:pPr eaLnBrk="1" hangingPunct="1">
              <a:lnSpc>
                <a:spcPct val="80000"/>
              </a:lnSpc>
            </a:pPr>
            <a:endParaRPr lang="en-GB" sz="1800" smtClean="0"/>
          </a:p>
          <a:p>
            <a:pPr eaLnBrk="1" hangingPunct="1">
              <a:lnSpc>
                <a:spcPct val="80000"/>
              </a:lnSpc>
            </a:pPr>
            <a:r>
              <a:rPr lang="en-GB" sz="1800" smtClean="0"/>
              <a:t>The CAI is not predominantly designed to elicit biographical or episodic information, rather it attempts to capture the affective and procedural qualities of the relationships described. </a:t>
            </a:r>
          </a:p>
          <a:p>
            <a:pPr eaLnBrk="1" hangingPunct="1">
              <a:lnSpc>
                <a:spcPct val="80000"/>
              </a:lnSpc>
            </a:pPr>
            <a:endParaRPr lang="en-GB" sz="1800" smtClean="0"/>
          </a:p>
          <a:p>
            <a:pPr eaLnBrk="1" hangingPunct="1">
              <a:lnSpc>
                <a:spcPct val="80000"/>
              </a:lnSpc>
            </a:pPr>
            <a:r>
              <a:rPr lang="en-GB" sz="1800" smtClean="0"/>
              <a:t>Central to the CAI is the degree to which the child conceives of his or her parents as emotionally available and responsive, and is thereby able to use them as a secure base. More specifically, the CAI seeks to tap into memories (or fantasies) the child may have concerning times of crisis (e.g., personal injury, bullying), losses, and separations from parents, in addition to positive aspects of their relationships with their parents (cuddling, talking, spending time together).</a:t>
            </a:r>
          </a:p>
          <a:p>
            <a:pPr eaLnBrk="1" hangingPunct="1">
              <a:lnSpc>
                <a:spcPct val="80000"/>
              </a:lnSpc>
            </a:pPr>
            <a:endParaRPr lang="en-GB" sz="1800" smtClean="0"/>
          </a:p>
          <a:p>
            <a:pPr algn="r" eaLnBrk="1" hangingPunct="1">
              <a:lnSpc>
                <a:spcPct val="80000"/>
              </a:lnSpc>
              <a:buFontTx/>
              <a:buNone/>
            </a:pPr>
            <a:r>
              <a:rPr lang="en-GB" sz="1400" b="1" smtClean="0"/>
              <a:t>	(</a:t>
            </a:r>
            <a:r>
              <a:rPr lang="en-GB" sz="1200" b="1" smtClean="0"/>
              <a:t>Mary Target, Peter Fonagy, Yael Shmueli-Goetz, Adrian Datta, and Tiffany Schneider 1999).</a:t>
            </a:r>
          </a:p>
          <a:p>
            <a:pPr eaLnBrk="1" hangingPunct="1">
              <a:lnSpc>
                <a:spcPct val="80000"/>
              </a:lnSpc>
            </a:pPr>
            <a:endParaRPr lang="en-GB" sz="1200" b="1" smtClean="0"/>
          </a:p>
          <a:p>
            <a:pPr eaLnBrk="1" hangingPunct="1">
              <a:lnSpc>
                <a:spcPct val="80000"/>
              </a:lnSpc>
            </a:pPr>
            <a:endParaRPr lang="en-GB" sz="120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GB" sz="2800" smtClean="0"/>
              <a:t>Therapy and Attachment</a:t>
            </a:r>
          </a:p>
        </p:txBody>
      </p:sp>
      <p:sp>
        <p:nvSpPr>
          <p:cNvPr id="71682" name="Rectangle 3"/>
          <p:cNvSpPr>
            <a:spLocks noGrp="1" noChangeArrowheads="1"/>
          </p:cNvSpPr>
          <p:nvPr>
            <p:ph type="body" idx="1"/>
          </p:nvPr>
        </p:nvSpPr>
        <p:spPr/>
        <p:txBody>
          <a:bodyPr/>
          <a:lstStyle/>
          <a:p>
            <a:pPr eaLnBrk="1" hangingPunct="1">
              <a:lnSpc>
                <a:spcPct val="90000"/>
              </a:lnSpc>
            </a:pPr>
            <a:r>
              <a:rPr lang="en-GB" sz="2000" smtClean="0"/>
              <a:t>The attachment style of the parent / carer has marked impact on attachment style of the child (and thus the child’s long-term emotional and social well-being)</a:t>
            </a:r>
          </a:p>
          <a:p>
            <a:pPr eaLnBrk="1" hangingPunct="1">
              <a:lnSpc>
                <a:spcPct val="90000"/>
              </a:lnSpc>
            </a:pPr>
            <a:r>
              <a:rPr lang="en-GB" sz="2000" smtClean="0"/>
              <a:t>Therefore therapy that addresses the parent’s attachment issues (and their own history or ‘narrative’) will also benefit children in their care.</a:t>
            </a:r>
          </a:p>
          <a:p>
            <a:pPr eaLnBrk="1" hangingPunct="1">
              <a:lnSpc>
                <a:spcPct val="90000"/>
              </a:lnSpc>
            </a:pPr>
            <a:r>
              <a:rPr lang="en-GB" sz="2000" smtClean="0"/>
              <a:t>Therapy designed to increase ‘reflective functioning’ in the adult will assist the attachment aspects of parenting capacity</a:t>
            </a:r>
          </a:p>
          <a:p>
            <a:pPr eaLnBrk="1" hangingPunct="1">
              <a:lnSpc>
                <a:spcPct val="90000"/>
              </a:lnSpc>
            </a:pPr>
            <a:r>
              <a:rPr lang="en-GB" sz="2000" smtClean="0"/>
              <a:t>Individual therapy with a child will also assist an improvement in the child’s ‘reflective functioning’. </a:t>
            </a:r>
          </a:p>
          <a:p>
            <a:pPr eaLnBrk="1" hangingPunct="1">
              <a:lnSpc>
                <a:spcPct val="90000"/>
              </a:lnSpc>
            </a:pPr>
            <a:r>
              <a:rPr lang="en-GB" sz="2000" smtClean="0"/>
              <a:t>However therapy may be more effective when carried out jointly with the primary carers (birth parents or long-term alternatives)</a:t>
            </a:r>
          </a:p>
          <a:p>
            <a:pPr eaLnBrk="1" hangingPunct="1">
              <a:lnSpc>
                <a:spcPct val="90000"/>
              </a:lnSpc>
            </a:pPr>
            <a:r>
              <a:rPr lang="en-GB" sz="2000" smtClean="0"/>
              <a:t>Therapy should address attachment (with issues of security and trust) as well as developing a shared knowledge of a child’s history (or personal ‘narrative’)</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GB" b="1" smtClean="0"/>
              <a:t>Examples of the distancing perspective</a:t>
            </a:r>
            <a:endParaRPr lang="en-GB" smtClean="0"/>
          </a:p>
        </p:txBody>
      </p:sp>
      <p:sp>
        <p:nvSpPr>
          <p:cNvPr id="72706" name="Content Placeholder 2"/>
          <p:cNvSpPr>
            <a:spLocks noGrp="1"/>
          </p:cNvSpPr>
          <p:nvPr>
            <p:ph idx="1"/>
          </p:nvPr>
        </p:nvSpPr>
        <p:spPr/>
        <p:txBody>
          <a:bodyPr/>
          <a:lstStyle/>
          <a:p>
            <a:pPr eaLnBrk="1" hangingPunct="1"/>
            <a:r>
              <a:rPr lang="en-GB" smtClean="0"/>
              <a:t>I didn’t need comfort – everything was fine.</a:t>
            </a:r>
          </a:p>
          <a:p>
            <a:pPr eaLnBrk="1" hangingPunct="1"/>
            <a:r>
              <a:rPr lang="en-GB" smtClean="0"/>
              <a:t>Childhood was perfect but don’t ask me for examples.</a:t>
            </a:r>
          </a:p>
          <a:p>
            <a:pPr eaLnBrk="1" hangingPunct="1"/>
            <a:r>
              <a:rPr lang="en-GB" smtClean="0"/>
              <a:t>There was a problem in my childhood but my parents were not to blame / I was to blame.</a:t>
            </a:r>
          </a:p>
          <a:p>
            <a:pPr eaLnBrk="1" hangingPunct="1"/>
            <a:endParaRPr lang="en-GB" smtClean="0"/>
          </a:p>
          <a:p>
            <a:pPr eaLnBrk="1" hangingPunct="1"/>
            <a:endParaRPr lang="en-GB" smtClean="0"/>
          </a:p>
          <a:p>
            <a:pPr eaLnBrk="1" hangingPunct="1"/>
            <a:endParaRPr lang="en-GB"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GB" b="1" smtClean="0"/>
              <a:t>distancing</a:t>
            </a:r>
            <a:endParaRPr lang="en-GB" smtClean="0"/>
          </a:p>
        </p:txBody>
      </p:sp>
      <p:sp>
        <p:nvSpPr>
          <p:cNvPr id="73730" name="Content Placeholder 2"/>
          <p:cNvSpPr>
            <a:spLocks noGrp="1"/>
          </p:cNvSpPr>
          <p:nvPr>
            <p:ph idx="1"/>
          </p:nvPr>
        </p:nvSpPr>
        <p:spPr/>
        <p:txBody>
          <a:bodyPr/>
          <a:lstStyle/>
          <a:p>
            <a:pPr eaLnBrk="1" hangingPunct="1"/>
            <a:r>
              <a:rPr lang="en-GB" smtClean="0"/>
              <a:t>I am angry / helpless because I am still waiting for them to fix it.</a:t>
            </a:r>
          </a:p>
          <a:p>
            <a:pPr eaLnBrk="1" hangingPunct="1"/>
            <a:r>
              <a:rPr lang="en-GB" smtClean="0"/>
              <a:t>Here is a pseudo-problem that I want you to struggle with (not the real problem) and which can never be solved, but I need to keep people attentive to me. I will seduce or tantalise or scare you into not giving up on me.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GB" b="1" smtClean="0"/>
              <a:t>Examples of the preoccupied perspective</a:t>
            </a:r>
            <a:endParaRPr lang="en-GB" smtClean="0"/>
          </a:p>
        </p:txBody>
      </p:sp>
      <p:sp>
        <p:nvSpPr>
          <p:cNvPr id="74754" name="Content Placeholder 2"/>
          <p:cNvSpPr>
            <a:spLocks noGrp="1"/>
          </p:cNvSpPr>
          <p:nvPr>
            <p:ph idx="1"/>
          </p:nvPr>
        </p:nvSpPr>
        <p:spPr/>
        <p:txBody>
          <a:bodyPr/>
          <a:lstStyle/>
          <a:p>
            <a:pPr eaLnBrk="1" hangingPunct="1"/>
            <a:r>
              <a:rPr lang="en-GB" smtClean="0"/>
              <a:t>I solved the problems because I looked after my parents or by being such a good boy/girl. </a:t>
            </a:r>
          </a:p>
          <a:p>
            <a:pPr eaLnBrk="1" hangingPunct="1"/>
            <a:r>
              <a:rPr lang="en-GB" smtClean="0"/>
              <a:t>There were problems, my parents were awful but I left home and decided I could go it alone. </a:t>
            </a:r>
          </a:p>
          <a:p>
            <a:pPr eaLnBrk="1" hangingPunct="1"/>
            <a:r>
              <a:rPr lang="en-GB" smtClean="0"/>
              <a:t>There were serious problems but I protected myself by anticipating every danger (because no-one else was there to protect me).</a:t>
            </a:r>
          </a:p>
          <a:p>
            <a:pPr eaLnBrk="1" hangingPunct="1"/>
            <a:endParaRPr lang="en-GB" smtClean="0"/>
          </a:p>
          <a:p>
            <a:pPr eaLnBrk="1" hangingPunct="1"/>
            <a:endParaRPr lang="en-GB"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b="1" smtClean="0"/>
              <a:t>preoccupied</a:t>
            </a:r>
            <a:endParaRPr lang="en-GB" smtClean="0"/>
          </a:p>
        </p:txBody>
      </p:sp>
      <p:sp>
        <p:nvSpPr>
          <p:cNvPr id="75778" name="Content Placeholder 2"/>
          <p:cNvSpPr>
            <a:spLocks noGrp="1"/>
          </p:cNvSpPr>
          <p:nvPr>
            <p:ph idx="1"/>
          </p:nvPr>
        </p:nvSpPr>
        <p:spPr/>
        <p:txBody>
          <a:bodyPr/>
          <a:lstStyle/>
          <a:p>
            <a:pPr eaLnBrk="1" hangingPunct="1"/>
            <a:r>
              <a:rPr lang="en-GB" smtClean="0"/>
              <a:t>Let me tell you everything I can think of – it’s too complicated so I cannot draw conclusions about who is responsible for what.</a:t>
            </a:r>
          </a:p>
          <a:p>
            <a:pPr eaLnBrk="1" hangingPunct="1"/>
            <a:r>
              <a:rPr lang="en-GB" smtClean="0"/>
              <a:t>There was a problem and my parents were to blame.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A happy child?</a:t>
            </a:r>
          </a:p>
        </p:txBody>
      </p:sp>
      <p:pic>
        <p:nvPicPr>
          <p:cNvPr id="21506" name="Picture 2" descr="C:\Users\paul holmes\Pictures\philip.jpg"/>
          <p:cNvPicPr>
            <a:picLocks noGrp="1" noChangeAspect="1" noChangeArrowheads="1"/>
          </p:cNvPicPr>
          <p:nvPr>
            <p:ph idx="1"/>
          </p:nvPr>
        </p:nvPicPr>
        <p:blipFill>
          <a:blip r:embed="rId2"/>
          <a:srcRect/>
          <a:stretch>
            <a:fillRect/>
          </a:stretch>
        </p:blipFill>
        <p:spPr>
          <a:xfrm>
            <a:off x="2879725" y="1600200"/>
            <a:ext cx="338455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Attachment -the Big Names</a:t>
            </a:r>
          </a:p>
        </p:txBody>
      </p:sp>
      <p:sp>
        <p:nvSpPr>
          <p:cNvPr id="22530" name="Content Placeholder 2"/>
          <p:cNvSpPr>
            <a:spLocks noGrp="1"/>
          </p:cNvSpPr>
          <p:nvPr>
            <p:ph idx="1"/>
          </p:nvPr>
        </p:nvSpPr>
        <p:spPr/>
        <p:txBody>
          <a:bodyPr/>
          <a:lstStyle/>
          <a:p>
            <a:pPr eaLnBrk="1" hangingPunct="1"/>
            <a:r>
              <a:rPr lang="en-GB" smtClean="0"/>
              <a:t>John Bowlby</a:t>
            </a:r>
          </a:p>
          <a:p>
            <a:pPr eaLnBrk="1" hangingPunct="1"/>
            <a:r>
              <a:rPr lang="en-GB" smtClean="0"/>
              <a:t>His student:</a:t>
            </a:r>
          </a:p>
          <a:p>
            <a:pPr eaLnBrk="1" hangingPunct="1">
              <a:buFontTx/>
              <a:buNone/>
            </a:pPr>
            <a:r>
              <a:rPr lang="en-GB" smtClean="0"/>
              <a:t>			Mary Ainsworth</a:t>
            </a:r>
          </a:p>
          <a:p>
            <a:pPr eaLnBrk="1" hangingPunct="1"/>
            <a:r>
              <a:rPr lang="en-GB" smtClean="0"/>
              <a:t>Her students:</a:t>
            </a:r>
          </a:p>
          <a:p>
            <a:pPr eaLnBrk="1" hangingPunct="1">
              <a:buFontTx/>
              <a:buNone/>
            </a:pPr>
            <a:r>
              <a:rPr lang="en-GB" smtClean="0"/>
              <a:t>			Patricia Crittenden</a:t>
            </a:r>
          </a:p>
          <a:p>
            <a:pPr eaLnBrk="1" hangingPunct="1">
              <a:buFontTx/>
              <a:buNone/>
            </a:pPr>
            <a:r>
              <a:rPr lang="en-GB" smtClean="0"/>
              <a:t>			Mary Main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mtClean="0"/>
              <a:t>A warning</a:t>
            </a:r>
          </a:p>
        </p:txBody>
      </p:sp>
      <p:sp>
        <p:nvSpPr>
          <p:cNvPr id="3" name="Content Placeholder 2"/>
          <p:cNvSpPr>
            <a:spLocks noGrp="1"/>
          </p:cNvSpPr>
          <p:nvPr>
            <p:ph idx="1"/>
          </p:nvPr>
        </p:nvSpPr>
        <p:spPr/>
        <p:txBody>
          <a:bodyPr/>
          <a:lstStyle/>
          <a:p>
            <a:pPr eaLnBrk="1" hangingPunct="1"/>
            <a:endParaRPr lang="en-GB" smtClean="0"/>
          </a:p>
          <a:p>
            <a:pPr eaLnBrk="1" hangingPunct="1"/>
            <a:r>
              <a:rPr lang="en-GB" smtClean="0"/>
              <a:t>There are significant differences in the categories of attachment of Mary Main </a:t>
            </a:r>
          </a:p>
          <a:p>
            <a:pPr eaLnBrk="1" hangingPunct="1">
              <a:buFontTx/>
              <a:buNone/>
            </a:pPr>
            <a:r>
              <a:rPr lang="en-GB" smtClean="0"/>
              <a:t>	and Patricia Crittenden</a:t>
            </a:r>
          </a:p>
          <a:p>
            <a:pPr eaLnBrk="1" hangingPunct="1"/>
            <a:r>
              <a:rPr lang="en-GB" smtClean="0"/>
              <a:t> Crittenden does not use the category ‘disorganised’ or the diagnosis ‘reactive attachment disorder’</a:t>
            </a:r>
          </a:p>
          <a:p>
            <a:pPr eaLnBrk="1" hangingPunct="1"/>
            <a:r>
              <a:rPr lang="en-GB" smtClean="0"/>
              <a:t> Please do not get confused!</a:t>
            </a:r>
          </a:p>
          <a:p>
            <a:pPr eaLnBrk="1" hangingPunct="1">
              <a:buFontTx/>
              <a:buNone/>
            </a:pPr>
            <a:endParaRPr lang="en-GB" smtClean="0"/>
          </a:p>
          <a:p>
            <a:pPr eaLnBrk="1" hangingPunct="1"/>
            <a:endParaRPr lang="en-GB" smtClean="0"/>
          </a:p>
          <a:p>
            <a:pPr eaLnBrk="1" hangingPunct="1"/>
            <a:endParaRPr lang="en-GB" smtClean="0"/>
          </a:p>
          <a:p>
            <a:pPr eaLnBrk="1" hangingPunct="1"/>
            <a:endParaRPr lang="en-GB" smtClean="0"/>
          </a:p>
          <a:p>
            <a:pPr eaLnBrk="1" hangingPunct="1">
              <a:buFontTx/>
              <a:buAutoNum type="arabicPeriod"/>
            </a:pPr>
            <a:endParaRPr lang="en-GB" smtClean="0"/>
          </a:p>
          <a:p>
            <a:pPr eaLnBrk="1" hangingPunct="1">
              <a:buFontTx/>
              <a:buNone/>
            </a:pPr>
            <a:r>
              <a:rPr lang="en-GB" smtClean="0"/>
              <a:t>			</a:t>
            </a:r>
          </a:p>
          <a:p>
            <a:pPr eaLnBrk="1" hangingPunct="1"/>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pPr eaLnBrk="1" hangingPunct="1"/>
            <a:r>
              <a:rPr lang="en-GB" smtClean="0"/>
              <a:t>The importance of survival </a:t>
            </a:r>
          </a:p>
        </p:txBody>
      </p:sp>
      <p:sp>
        <p:nvSpPr>
          <p:cNvPr id="24578" name="Content Placeholder 2"/>
          <p:cNvSpPr>
            <a:spLocks noGrp="1"/>
          </p:cNvSpPr>
          <p:nvPr>
            <p:ph idx="1"/>
          </p:nvPr>
        </p:nvSpPr>
        <p:spPr>
          <a:xfrm>
            <a:off x="457200" y="1600200"/>
            <a:ext cx="8229600" cy="5257800"/>
          </a:xfrm>
        </p:spPr>
        <p:txBody>
          <a:bodyPr/>
          <a:lstStyle/>
          <a:p>
            <a:pPr eaLnBrk="1" hangingPunct="1"/>
            <a:r>
              <a:rPr lang="en-GB" smtClean="0"/>
              <a:t>The basic imperative of any member of a species is to stay alive and safe until it can reproduce and ensure the arrival of the next generation (babies)</a:t>
            </a:r>
          </a:p>
          <a:p>
            <a:pPr eaLnBrk="1" hangingPunct="1"/>
            <a:r>
              <a:rPr lang="en-GB" smtClean="0"/>
              <a:t>Attachment is a biological process that ensures the survival of the infant</a:t>
            </a:r>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14154</TotalTime>
  <Words>2346</Words>
  <Application>Microsoft Office PowerPoint</Application>
  <PresentationFormat>On-screen Show (4:3)</PresentationFormat>
  <Paragraphs>362</Paragraphs>
  <Slides>58</Slides>
  <Notes>2</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58</vt:i4>
      </vt:variant>
    </vt:vector>
  </HeadingPairs>
  <TitlesOfParts>
    <vt:vector size="61" baseType="lpstr">
      <vt:lpstr>Arial</vt:lpstr>
      <vt:lpstr>Wingdings</vt:lpstr>
      <vt:lpstr>Default Design</vt:lpstr>
      <vt:lpstr>      Who Are We?  Attachment and the Essence of Being  Dr Paul Holmes  </vt:lpstr>
      <vt:lpstr>Questions of Being</vt:lpstr>
      <vt:lpstr>The child’s brief history</vt:lpstr>
      <vt:lpstr>Slide 4</vt:lpstr>
      <vt:lpstr>Slide 5</vt:lpstr>
      <vt:lpstr>A happy child?</vt:lpstr>
      <vt:lpstr>Attachment -the Big Names</vt:lpstr>
      <vt:lpstr>A warning</vt:lpstr>
      <vt:lpstr>The importance of survival </vt:lpstr>
      <vt:lpstr> </vt:lpstr>
      <vt:lpstr>Konrad Lorenz</vt:lpstr>
      <vt:lpstr>Slide 12</vt:lpstr>
      <vt:lpstr>Slide 13</vt:lpstr>
      <vt:lpstr>Parenting styles</vt:lpstr>
      <vt:lpstr>Slide 15</vt:lpstr>
      <vt:lpstr>Child’s attachment strategies</vt:lpstr>
      <vt:lpstr>Child’s organising processes</vt:lpstr>
      <vt:lpstr>Slide 18</vt:lpstr>
      <vt:lpstr>Infancy</vt:lpstr>
      <vt:lpstr>Secure Attachment</vt:lpstr>
      <vt:lpstr>Insecure Attachments</vt:lpstr>
      <vt:lpstr> Ambivalent / enmeshed attachment </vt:lpstr>
      <vt:lpstr>Insecure  Avoidant attachment</vt:lpstr>
      <vt:lpstr>Poor Parenting </vt:lpstr>
      <vt:lpstr>Summary of attachment strategies</vt:lpstr>
      <vt:lpstr>The essence of being – who we are</vt:lpstr>
      <vt:lpstr>Slide 27</vt:lpstr>
      <vt:lpstr>Slide 28</vt:lpstr>
      <vt:lpstr>Slide 29</vt:lpstr>
      <vt:lpstr>Slide 30</vt:lpstr>
      <vt:lpstr>Slide 31</vt:lpstr>
      <vt:lpstr>Slide 32</vt:lpstr>
      <vt:lpstr>Assessment Measures</vt:lpstr>
      <vt:lpstr>Organising processes</vt:lpstr>
      <vt:lpstr>Organisation forces</vt:lpstr>
      <vt:lpstr> </vt:lpstr>
      <vt:lpstr>    </vt:lpstr>
      <vt:lpstr>Attachment psychopathology</vt:lpstr>
      <vt:lpstr>Slide 39</vt:lpstr>
      <vt:lpstr>Slide 40</vt:lpstr>
      <vt:lpstr>Slide 41</vt:lpstr>
      <vt:lpstr>Slide 42</vt:lpstr>
      <vt:lpstr>Slide 43</vt:lpstr>
      <vt:lpstr>Therapy and Attachment</vt:lpstr>
      <vt:lpstr>Slide 45</vt:lpstr>
      <vt:lpstr>Slide 46</vt:lpstr>
      <vt:lpstr>Slide 47</vt:lpstr>
      <vt:lpstr>Assessment Measures</vt:lpstr>
      <vt:lpstr>Adult Attachment Interview         (Mary Main and others)</vt:lpstr>
      <vt:lpstr>Attachment Style Interview ASI</vt:lpstr>
      <vt:lpstr>Strange Situation</vt:lpstr>
      <vt:lpstr>Narrative Story Stems</vt:lpstr>
      <vt:lpstr>Child Attachment Interview</vt:lpstr>
      <vt:lpstr>Therapy and Attachment</vt:lpstr>
      <vt:lpstr>Examples of the distancing perspective</vt:lpstr>
      <vt:lpstr>distancing</vt:lpstr>
      <vt:lpstr>Examples of the preoccupied perspective</vt:lpstr>
      <vt:lpstr>preoccupied</vt:lpstr>
    </vt:vector>
  </TitlesOfParts>
  <Company>Paul Holmes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theory and the legal process</dc:title>
  <dc:creator>Paul Holmes</dc:creator>
  <cp:lastModifiedBy>Leslie Ironside</cp:lastModifiedBy>
  <cp:revision>729</cp:revision>
  <dcterms:created xsi:type="dcterms:W3CDTF">2005-11-17T09:45:53Z</dcterms:created>
  <dcterms:modified xsi:type="dcterms:W3CDTF">2011-06-16T10:13:30Z</dcterms:modified>
</cp:coreProperties>
</file>